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19"/>
  </p:handoutMasterIdLst>
  <p:sldIdLst>
    <p:sldId id="764" r:id="rId3"/>
    <p:sldId id="278" r:id="rId5"/>
    <p:sldId id="763" r:id="rId6"/>
    <p:sldId id="785" r:id="rId7"/>
    <p:sldId id="761" r:id="rId8"/>
    <p:sldId id="786" r:id="rId9"/>
    <p:sldId id="797" r:id="rId10"/>
    <p:sldId id="788" r:id="rId11"/>
    <p:sldId id="803" r:id="rId12"/>
    <p:sldId id="769" r:id="rId13"/>
    <p:sldId id="799" r:id="rId14"/>
    <p:sldId id="800" r:id="rId15"/>
    <p:sldId id="801" r:id="rId16"/>
    <p:sldId id="802" r:id="rId17"/>
    <p:sldId id="765" r:id="rId18"/>
  </p:sldIdLst>
  <p:sldSz cx="12192000" cy="6858000"/>
  <p:notesSz cx="6858000" cy="9144000"/>
  <p:embeddedFontLst>
    <p:embeddedFont>
      <p:font typeface="汉仪润圆-65简" panose="00020600040101010101" pitchFamily="18" charset="-122"/>
      <p:regular r:id="rId24"/>
    </p:embeddedFont>
    <p:embeddedFont>
      <p:font typeface="华文中宋" panose="02010600040101010101" pitchFamily="2" charset="-122"/>
      <p:regular r:id="rId25"/>
    </p:embeddedFont>
    <p:embeddedFont>
      <p:font typeface="黑体" panose="02010609060101010101" pitchFamily="2" charset="-122"/>
      <p:regular r:id="rId26"/>
    </p:embeddedFont>
  </p:embeddedFontLst>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92" userDrawn="1">
          <p15:clr>
            <a:srgbClr val="A4A3A4"/>
          </p15:clr>
        </p15:guide>
        <p15:guide id="2" pos="3858" userDrawn="1">
          <p15:clr>
            <a:srgbClr val="A4A3A4"/>
          </p15:clr>
        </p15:guide>
        <p15:guide id="3" pos="421" userDrawn="1">
          <p15:clr>
            <a:srgbClr val="A4A3A4"/>
          </p15:clr>
        </p15:guide>
        <p15:guide id="4" pos="7357" userDrawn="1">
          <p15:clr>
            <a:srgbClr val="A4A3A4"/>
          </p15:clr>
        </p15:guide>
        <p15:guide id="5" orient="horz" pos="618" userDrawn="1">
          <p15:clr>
            <a:srgbClr val="A4A3A4"/>
          </p15:clr>
        </p15:guide>
        <p15:guide id="6" orient="horz" pos="771" userDrawn="1">
          <p15:clr>
            <a:srgbClr val="A4A3A4"/>
          </p15:clr>
        </p15:guide>
        <p15:guide id="7" orient="horz" pos="3944" userDrawn="1">
          <p15:clr>
            <a:srgbClr val="A4A3A4"/>
          </p15:clr>
        </p15:guide>
        <p15:guide id="8" orient="horz" pos="378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25970760" name="奇文" initials="奇"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B313E"/>
    <a:srgbClr val="CF3A34"/>
    <a:srgbClr val="D44750"/>
    <a:srgbClr val="72D8B3"/>
    <a:srgbClr val="29BC8D"/>
    <a:srgbClr val="095BE2"/>
    <a:srgbClr val="2D353A"/>
    <a:srgbClr val="6AB566"/>
    <a:srgbClr val="61AA70"/>
    <a:srgbClr val="00F5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881" autoAdjust="0"/>
    <p:restoredTop sz="94694" autoAdjust="0"/>
  </p:normalViewPr>
  <p:slideViewPr>
    <p:cSldViewPr snapToGrid="0" showGuides="1">
      <p:cViewPr>
        <p:scale>
          <a:sx n="50" d="100"/>
          <a:sy n="50" d="100"/>
        </p:scale>
        <p:origin x="1032" y="864"/>
      </p:cViewPr>
      <p:guideLst>
        <p:guide orient="horz" pos="2392"/>
        <p:guide pos="3858"/>
        <p:guide pos="421"/>
        <p:guide pos="7357"/>
        <p:guide orient="horz" pos="618"/>
        <p:guide orient="horz" pos="771"/>
        <p:guide orient="horz" pos="3944"/>
        <p:guide orient="horz" pos="3787"/>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9.xml"/><Relationship Id="rId26" Type="http://schemas.openxmlformats.org/officeDocument/2006/relationships/font" Target="fonts/font3.fntdata"/><Relationship Id="rId25" Type="http://schemas.openxmlformats.org/officeDocument/2006/relationships/font" Target="fonts/font2.fntdata"/><Relationship Id="rId24" Type="http://schemas.openxmlformats.org/officeDocument/2006/relationships/font" Target="fonts/font1.fntdata"/><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汉仪润圆-65简" panose="00020600040101010101" pitchFamily="18" charset="-122"/>
              <a:ea typeface="汉仪润圆-65简" panose="00020600040101010101" pitchFamily="18" charset="-122"/>
              <a:cs typeface="汉仪润圆-65简" panose="00020600040101010101" pitchFamily="18"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汉仪润圆-65简" panose="00020600040101010101" pitchFamily="18" charset="-122"/>
              </a:rPr>
            </a:fld>
            <a:endParaRPr lang="zh-CN" altLang="en-US">
              <a:cs typeface="汉仪润圆-65简" panose="00020600040101010101" pitchFamily="18"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汉仪润圆-65简" panose="00020600040101010101" pitchFamily="18" charset="-122"/>
              <a:ea typeface="汉仪润圆-65简" panose="00020600040101010101" pitchFamily="18" charset="-122"/>
              <a:cs typeface="汉仪润圆-65简" panose="00020600040101010101" pitchFamily="18"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汉仪润圆-65简" panose="00020600040101010101" pitchFamily="18" charset="-122"/>
              </a:rPr>
            </a:fld>
            <a:endParaRPr lang="zh-CN" altLang="en-US">
              <a:cs typeface="汉仪润圆-65简" panose="00020600040101010101" pitchFamily="18"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汉仪润圆-65简" panose="00020600040101010101" pitchFamily="18" charset="-122"/>
                <a:ea typeface="汉仪润圆-65简" panose="00020600040101010101" pitchFamily="18" charset="-122"/>
                <a:cs typeface="汉仪润圆-65简" panose="00020600040101010101" pitchFamily="18"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汉仪润圆-65简" panose="00020600040101010101" pitchFamily="18" charset="-122"/>
                <a:ea typeface="汉仪润圆-65简" panose="00020600040101010101" pitchFamily="18" charset="-122"/>
                <a:cs typeface="汉仪润圆-65简" panose="00020600040101010101" pitchFamily="18" charset="-122"/>
              </a:defRPr>
            </a:lvl1pPr>
          </a:lstStyle>
          <a:p>
            <a:fld id="{283CE2B5-C7CF-4FCB-A687-2965513C891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汉仪润圆-65简" panose="00020600040101010101" pitchFamily="18" charset="-122"/>
                <a:ea typeface="汉仪润圆-65简" panose="00020600040101010101" pitchFamily="18" charset="-122"/>
                <a:cs typeface="汉仪润圆-65简" panose="00020600040101010101" pitchFamily="18"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汉仪润圆-65简" panose="00020600040101010101" pitchFamily="18" charset="-122"/>
                <a:ea typeface="汉仪润圆-65简" panose="00020600040101010101" pitchFamily="18" charset="-122"/>
                <a:cs typeface="汉仪润圆-65简" panose="00020600040101010101" pitchFamily="18" charset="-122"/>
              </a:defRPr>
            </a:lvl1pPr>
          </a:lstStyle>
          <a:p>
            <a:fld id="{9DAEF730-554A-4C31-AC8F-C3E8827AFB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1pPr>
    <a:lvl2pPr marL="457200" algn="l" defTabSz="914400" rtl="0" eaLnBrk="1" latinLnBrk="0" hangingPunct="1">
      <a:defRPr sz="12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2pPr>
    <a:lvl3pPr marL="914400" algn="l" defTabSz="914400" rtl="0" eaLnBrk="1" latinLnBrk="0" hangingPunct="1">
      <a:defRPr sz="12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3pPr>
    <a:lvl4pPr marL="1371600" algn="l" defTabSz="914400" rtl="0" eaLnBrk="1" latinLnBrk="0" hangingPunct="1">
      <a:defRPr sz="12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4pPr>
    <a:lvl5pPr marL="1828800" algn="l" defTabSz="914400" rtl="0" eaLnBrk="1" latinLnBrk="0" hangingPunct="1">
      <a:defRPr sz="12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B905D4-827C-4148-B7A2-BD99F4484BE6}"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AEF730-554A-4C31-AC8F-C3E8827AFB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3" y="3"/>
            <a:ext cx="12191997" cy="6857997"/>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zh-CN" altLang="en-US" sz="600">
                <a:solidFill>
                  <a:schemeClr val="bg1">
                    <a:alpha val="0"/>
                  </a:schemeClr>
                </a:solidFill>
                <a:latin typeface="+mn-lt"/>
                <a:ea typeface="+mn-ea"/>
                <a:cs typeface="+mn-cs"/>
              </a:defRPr>
            </a:lvl1pPr>
          </a:lstStyle>
          <a:p>
            <a:pPr marL="0" lvl="0" indent="-342900" algn="ctr" defTabSz="457200">
              <a:spcBef>
                <a:spcPct val="20000"/>
              </a:spcBef>
            </a:pP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垂直排列标题与&#10;文本">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dirty="0">
              <a:cs typeface="汉仪润圆-65简" panose="00020600040101010101" pitchFamily="18" charset="-122"/>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5" name="Picture Placeholder 2"/>
          <p:cNvSpPr>
            <a:spLocks noGrp="1"/>
          </p:cNvSpPr>
          <p:nvPr>
            <p:ph type="pic" sz="quarter" idx="10" hasCustomPrompt="1"/>
          </p:nvPr>
        </p:nvSpPr>
        <p:spPr>
          <a:xfrm>
            <a:off x="0" y="0"/>
            <a:ext cx="12192000" cy="6858000"/>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4" name="Рисунок 1"/>
          <p:cNvSpPr>
            <a:spLocks noGrp="1"/>
          </p:cNvSpPr>
          <p:nvPr>
            <p:ph type="pic" sz="quarter" idx="10"/>
          </p:nvPr>
        </p:nvSpPr>
        <p:spPr>
          <a:xfrm>
            <a:off x="4031557" y="2063049"/>
            <a:ext cx="4128887" cy="4128248"/>
          </a:xfrm>
          <a:prstGeom prst="ellipse">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1598614" y="1322387"/>
            <a:ext cx="3746500" cy="4738688"/>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049609" y="3761509"/>
            <a:ext cx="2363066" cy="2363066"/>
          </a:xfrm>
          <a:prstGeom prst="ellipse">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zh-CN" altLang="en-US" sz="600">
                <a:solidFill>
                  <a:schemeClr val="bg1">
                    <a:alpha val="0"/>
                  </a:schemeClr>
                </a:solidFill>
                <a:latin typeface="+mn-lt"/>
                <a:ea typeface="+mn-ea"/>
                <a:cs typeface="+mn-cs"/>
              </a:defRPr>
            </a:lvl1pPr>
          </a:lstStyle>
          <a:p>
            <a:pPr marL="0" lvl="0" indent="-342900" algn="ctr" defTabSz="457200">
              <a:spcBef>
                <a:spcPct val="20000"/>
              </a:spcBef>
            </a:pPr>
            <a:endParaRPr lang="zh-CN" altLang="en-US"/>
          </a:p>
        </p:txBody>
      </p:sp>
      <p:sp>
        <p:nvSpPr>
          <p:cNvPr id="7" name="图片占位符 5"/>
          <p:cNvSpPr>
            <a:spLocks noGrp="1"/>
          </p:cNvSpPr>
          <p:nvPr>
            <p:ph type="pic" sz="quarter" idx="11"/>
          </p:nvPr>
        </p:nvSpPr>
        <p:spPr>
          <a:xfrm>
            <a:off x="7779325" y="3761509"/>
            <a:ext cx="2363066" cy="2363066"/>
          </a:xfrm>
          <a:prstGeom prst="ellipse">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zh-CN" altLang="en-US" sz="600">
                <a:solidFill>
                  <a:schemeClr val="bg1">
                    <a:alpha val="0"/>
                  </a:schemeClr>
                </a:solidFill>
                <a:latin typeface="+mn-lt"/>
                <a:ea typeface="+mn-ea"/>
                <a:cs typeface="+mn-cs"/>
              </a:defRPr>
            </a:lvl1pPr>
          </a:lstStyle>
          <a:p>
            <a:pPr marL="0" lvl="0" indent="-342900" algn="ctr" defTabSz="457200">
              <a:spcBef>
                <a:spcPct val="20000"/>
              </a:spcBef>
            </a:pP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6" name="Picture Placeholder 2"/>
          <p:cNvSpPr>
            <a:spLocks noGrp="1"/>
          </p:cNvSpPr>
          <p:nvPr>
            <p:ph type="pic" sz="quarter" idx="10" hasCustomPrompt="1"/>
          </p:nvPr>
        </p:nvSpPr>
        <p:spPr>
          <a:xfrm>
            <a:off x="844549" y="1403350"/>
            <a:ext cx="5022849" cy="2192338"/>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
        <p:nvSpPr>
          <p:cNvPr id="7" name="Picture Placeholder 2"/>
          <p:cNvSpPr>
            <a:spLocks noGrp="1"/>
          </p:cNvSpPr>
          <p:nvPr>
            <p:ph type="pic" sz="quarter" idx="11" hasCustomPrompt="1"/>
          </p:nvPr>
        </p:nvSpPr>
        <p:spPr>
          <a:xfrm>
            <a:off x="844549" y="3843338"/>
            <a:ext cx="5022849" cy="2192338"/>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0" y="1617662"/>
            <a:ext cx="7165975" cy="5240338"/>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1" y="0"/>
            <a:ext cx="2928937" cy="6858000"/>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0" y="0"/>
            <a:ext cx="6759574" cy="6858000"/>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5" name="任意多边形 4"/>
          <p:cNvSpPr>
            <a:spLocks noGrp="1"/>
          </p:cNvSpPr>
          <p:nvPr>
            <p:ph type="pic" sz="quarter" idx="15" hasCustomPrompt="1"/>
          </p:nvPr>
        </p:nvSpPr>
        <p:spPr>
          <a:xfrm>
            <a:off x="4430712" y="2576514"/>
            <a:ext cx="3162299" cy="4281487"/>
          </a:xfrm>
          <a:custGeom>
            <a:avLst/>
            <a:gdLst>
              <a:gd name="connsiteX0" fmla="*/ 329446 w 3162299"/>
              <a:gd name="connsiteY0" fmla="*/ 0 h 4281487"/>
              <a:gd name="connsiteX1" fmla="*/ 366672 w 3162299"/>
              <a:gd name="connsiteY1" fmla="*/ 0 h 4281487"/>
              <a:gd name="connsiteX2" fmla="*/ 636557 w 3162299"/>
              <a:gd name="connsiteY2" fmla="*/ 0 h 4281487"/>
              <a:gd name="connsiteX3" fmla="*/ 647724 w 3162299"/>
              <a:gd name="connsiteY3" fmla="*/ 0 h 4281487"/>
              <a:gd name="connsiteX4" fmla="*/ 660752 w 3162299"/>
              <a:gd name="connsiteY4" fmla="*/ 3724 h 4281487"/>
              <a:gd name="connsiteX5" fmla="*/ 673782 w 3162299"/>
              <a:gd name="connsiteY5" fmla="*/ 9309 h 4281487"/>
              <a:gd name="connsiteX6" fmla="*/ 683087 w 3162299"/>
              <a:gd name="connsiteY6" fmla="*/ 18616 h 4281487"/>
              <a:gd name="connsiteX7" fmla="*/ 692393 w 3162299"/>
              <a:gd name="connsiteY7" fmla="*/ 27924 h 4281487"/>
              <a:gd name="connsiteX8" fmla="*/ 697976 w 3162299"/>
              <a:gd name="connsiteY8" fmla="*/ 40954 h 4281487"/>
              <a:gd name="connsiteX9" fmla="*/ 701701 w 3162299"/>
              <a:gd name="connsiteY9" fmla="*/ 53985 h 4281487"/>
              <a:gd name="connsiteX10" fmla="*/ 705423 w 3162299"/>
              <a:gd name="connsiteY10" fmla="*/ 68878 h 4281487"/>
              <a:gd name="connsiteX11" fmla="*/ 705423 w 3162299"/>
              <a:gd name="connsiteY11" fmla="*/ 87493 h 4281487"/>
              <a:gd name="connsiteX12" fmla="*/ 707284 w 3162299"/>
              <a:gd name="connsiteY12" fmla="*/ 106108 h 4281487"/>
              <a:gd name="connsiteX13" fmla="*/ 716590 w 3162299"/>
              <a:gd name="connsiteY13" fmla="*/ 141477 h 4281487"/>
              <a:gd name="connsiteX14" fmla="*/ 735202 w 3162299"/>
              <a:gd name="connsiteY14" fmla="*/ 173124 h 4281487"/>
              <a:gd name="connsiteX15" fmla="*/ 757538 w 3162299"/>
              <a:gd name="connsiteY15" fmla="*/ 201046 h 4281487"/>
              <a:gd name="connsiteX16" fmla="*/ 785457 w 3162299"/>
              <a:gd name="connsiteY16" fmla="*/ 223386 h 4281487"/>
              <a:gd name="connsiteX17" fmla="*/ 817099 w 3162299"/>
              <a:gd name="connsiteY17" fmla="*/ 242001 h 4281487"/>
              <a:gd name="connsiteX18" fmla="*/ 852463 w 3162299"/>
              <a:gd name="connsiteY18" fmla="*/ 251308 h 4281487"/>
              <a:gd name="connsiteX19" fmla="*/ 871075 w 3162299"/>
              <a:gd name="connsiteY19" fmla="*/ 253171 h 4281487"/>
              <a:gd name="connsiteX20" fmla="*/ 889689 w 3162299"/>
              <a:gd name="connsiteY20" fmla="*/ 253171 h 4281487"/>
              <a:gd name="connsiteX21" fmla="*/ 2272613 w 3162299"/>
              <a:gd name="connsiteY21" fmla="*/ 253171 h 4281487"/>
              <a:gd name="connsiteX22" fmla="*/ 2293086 w 3162299"/>
              <a:gd name="connsiteY22" fmla="*/ 253171 h 4281487"/>
              <a:gd name="connsiteX23" fmla="*/ 2311699 w 3162299"/>
              <a:gd name="connsiteY23" fmla="*/ 251308 h 4281487"/>
              <a:gd name="connsiteX24" fmla="*/ 2345203 w 3162299"/>
              <a:gd name="connsiteY24" fmla="*/ 242001 h 4281487"/>
              <a:gd name="connsiteX25" fmla="*/ 2376843 w 3162299"/>
              <a:gd name="connsiteY25" fmla="*/ 223386 h 4281487"/>
              <a:gd name="connsiteX26" fmla="*/ 2404763 w 3162299"/>
              <a:gd name="connsiteY26" fmla="*/ 201046 h 4281487"/>
              <a:gd name="connsiteX27" fmla="*/ 2430821 w 3162299"/>
              <a:gd name="connsiteY27" fmla="*/ 173124 h 4281487"/>
              <a:gd name="connsiteX28" fmla="*/ 2445711 w 3162299"/>
              <a:gd name="connsiteY28" fmla="*/ 141477 h 4281487"/>
              <a:gd name="connsiteX29" fmla="*/ 2458739 w 3162299"/>
              <a:gd name="connsiteY29" fmla="*/ 106108 h 4281487"/>
              <a:gd name="connsiteX30" fmla="*/ 2458739 w 3162299"/>
              <a:gd name="connsiteY30" fmla="*/ 87493 h 4281487"/>
              <a:gd name="connsiteX31" fmla="*/ 2460600 w 3162299"/>
              <a:gd name="connsiteY31" fmla="*/ 68878 h 4281487"/>
              <a:gd name="connsiteX32" fmla="*/ 2460600 w 3162299"/>
              <a:gd name="connsiteY32" fmla="*/ 53985 h 4281487"/>
              <a:gd name="connsiteX33" fmla="*/ 2464323 w 3162299"/>
              <a:gd name="connsiteY33" fmla="*/ 40954 h 4281487"/>
              <a:gd name="connsiteX34" fmla="*/ 2469906 w 3162299"/>
              <a:gd name="connsiteY34" fmla="*/ 27924 h 4281487"/>
              <a:gd name="connsiteX35" fmla="*/ 2479212 w 3162299"/>
              <a:gd name="connsiteY35" fmla="*/ 18616 h 4281487"/>
              <a:gd name="connsiteX36" fmla="*/ 2488520 w 3162299"/>
              <a:gd name="connsiteY36" fmla="*/ 9309 h 4281487"/>
              <a:gd name="connsiteX37" fmla="*/ 2501548 w 3162299"/>
              <a:gd name="connsiteY37" fmla="*/ 3724 h 4281487"/>
              <a:gd name="connsiteX38" fmla="*/ 2514578 w 3162299"/>
              <a:gd name="connsiteY38" fmla="*/ 0 h 4281487"/>
              <a:gd name="connsiteX39" fmla="*/ 2529469 w 3162299"/>
              <a:gd name="connsiteY39" fmla="*/ 0 h 4281487"/>
              <a:gd name="connsiteX40" fmla="*/ 2795628 w 3162299"/>
              <a:gd name="connsiteY40" fmla="*/ 0 h 4281487"/>
              <a:gd name="connsiteX41" fmla="*/ 2834716 w 3162299"/>
              <a:gd name="connsiteY41" fmla="*/ 0 h 4281487"/>
              <a:gd name="connsiteX42" fmla="*/ 2868218 w 3162299"/>
              <a:gd name="connsiteY42" fmla="*/ 7446 h 4281487"/>
              <a:gd name="connsiteX43" fmla="*/ 2905444 w 3162299"/>
              <a:gd name="connsiteY43" fmla="*/ 16755 h 4281487"/>
              <a:gd name="connsiteX44" fmla="*/ 2937086 w 3162299"/>
              <a:gd name="connsiteY44" fmla="*/ 27924 h 4281487"/>
              <a:gd name="connsiteX45" fmla="*/ 2972451 w 3162299"/>
              <a:gd name="connsiteY45" fmla="*/ 44678 h 4281487"/>
              <a:gd name="connsiteX46" fmla="*/ 3000370 w 3162299"/>
              <a:gd name="connsiteY46" fmla="*/ 63293 h 4281487"/>
              <a:gd name="connsiteX47" fmla="*/ 3028287 w 3162299"/>
              <a:gd name="connsiteY47" fmla="*/ 81909 h 4281487"/>
              <a:gd name="connsiteX48" fmla="*/ 3056207 w 3162299"/>
              <a:gd name="connsiteY48" fmla="*/ 106108 h 4281487"/>
              <a:gd name="connsiteX49" fmla="*/ 3078543 w 3162299"/>
              <a:gd name="connsiteY49" fmla="*/ 132171 h 4281487"/>
              <a:gd name="connsiteX50" fmla="*/ 3100879 w 3162299"/>
              <a:gd name="connsiteY50" fmla="*/ 160093 h 4281487"/>
              <a:gd name="connsiteX51" fmla="*/ 3119490 w 3162299"/>
              <a:gd name="connsiteY51" fmla="*/ 191737 h 4281487"/>
              <a:gd name="connsiteX52" fmla="*/ 3134380 w 3162299"/>
              <a:gd name="connsiteY52" fmla="*/ 223386 h 4281487"/>
              <a:gd name="connsiteX53" fmla="*/ 3147410 w 3162299"/>
              <a:gd name="connsiteY53" fmla="*/ 256893 h 4281487"/>
              <a:gd name="connsiteX54" fmla="*/ 3152992 w 3162299"/>
              <a:gd name="connsiteY54" fmla="*/ 292262 h 4281487"/>
              <a:gd name="connsiteX55" fmla="*/ 3158577 w 3162299"/>
              <a:gd name="connsiteY55" fmla="*/ 329493 h 4281487"/>
              <a:gd name="connsiteX56" fmla="*/ 3162299 w 3162299"/>
              <a:gd name="connsiteY56" fmla="*/ 366724 h 4281487"/>
              <a:gd name="connsiteX57" fmla="*/ 3162299 w 3162299"/>
              <a:gd name="connsiteY57" fmla="*/ 4281487 h 4281487"/>
              <a:gd name="connsiteX58" fmla="*/ 0 w 3162299"/>
              <a:gd name="connsiteY58" fmla="*/ 4281487 h 4281487"/>
              <a:gd name="connsiteX59" fmla="*/ 0 w 3162299"/>
              <a:gd name="connsiteY59" fmla="*/ 366724 h 4281487"/>
              <a:gd name="connsiteX60" fmla="*/ 3725 w 3162299"/>
              <a:gd name="connsiteY60" fmla="*/ 329493 h 4281487"/>
              <a:gd name="connsiteX61" fmla="*/ 9308 w 3162299"/>
              <a:gd name="connsiteY61" fmla="*/ 292262 h 4281487"/>
              <a:gd name="connsiteX62" fmla="*/ 18614 w 3162299"/>
              <a:gd name="connsiteY62" fmla="*/ 256893 h 4281487"/>
              <a:gd name="connsiteX63" fmla="*/ 31642 w 3162299"/>
              <a:gd name="connsiteY63" fmla="*/ 223386 h 4281487"/>
              <a:gd name="connsiteX64" fmla="*/ 46534 w 3162299"/>
              <a:gd name="connsiteY64" fmla="*/ 191737 h 4281487"/>
              <a:gd name="connsiteX65" fmla="*/ 63284 w 3162299"/>
              <a:gd name="connsiteY65" fmla="*/ 160093 h 4281487"/>
              <a:gd name="connsiteX66" fmla="*/ 85619 w 3162299"/>
              <a:gd name="connsiteY66" fmla="*/ 132171 h 4281487"/>
              <a:gd name="connsiteX67" fmla="*/ 109815 w 3162299"/>
              <a:gd name="connsiteY67" fmla="*/ 106108 h 4281487"/>
              <a:gd name="connsiteX68" fmla="*/ 135874 w 3162299"/>
              <a:gd name="connsiteY68" fmla="*/ 81909 h 4281487"/>
              <a:gd name="connsiteX69" fmla="*/ 163792 w 3162299"/>
              <a:gd name="connsiteY69" fmla="*/ 63293 h 4281487"/>
              <a:gd name="connsiteX70" fmla="*/ 193573 w 3162299"/>
              <a:gd name="connsiteY70" fmla="*/ 44678 h 4281487"/>
              <a:gd name="connsiteX71" fmla="*/ 225216 w 3162299"/>
              <a:gd name="connsiteY71" fmla="*/ 27924 h 4281487"/>
              <a:gd name="connsiteX72" fmla="*/ 260580 w 3162299"/>
              <a:gd name="connsiteY72" fmla="*/ 16755 h 4281487"/>
              <a:gd name="connsiteX73" fmla="*/ 294082 w 3162299"/>
              <a:gd name="connsiteY73" fmla="*/ 7446 h 428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162299" h="4281487">
                <a:moveTo>
                  <a:pt x="329446" y="0"/>
                </a:moveTo>
                <a:lnTo>
                  <a:pt x="366672" y="0"/>
                </a:lnTo>
                <a:lnTo>
                  <a:pt x="636557" y="0"/>
                </a:lnTo>
                <a:lnTo>
                  <a:pt x="647724" y="0"/>
                </a:lnTo>
                <a:lnTo>
                  <a:pt x="660752" y="3724"/>
                </a:lnTo>
                <a:lnTo>
                  <a:pt x="673782" y="9309"/>
                </a:lnTo>
                <a:lnTo>
                  <a:pt x="683087" y="18616"/>
                </a:lnTo>
                <a:lnTo>
                  <a:pt x="692393" y="27924"/>
                </a:lnTo>
                <a:lnTo>
                  <a:pt x="697976" y="40954"/>
                </a:lnTo>
                <a:lnTo>
                  <a:pt x="701701" y="53985"/>
                </a:lnTo>
                <a:lnTo>
                  <a:pt x="705423" y="68878"/>
                </a:lnTo>
                <a:lnTo>
                  <a:pt x="705423" y="87493"/>
                </a:lnTo>
                <a:lnTo>
                  <a:pt x="707284" y="106108"/>
                </a:lnTo>
                <a:lnTo>
                  <a:pt x="716590" y="141477"/>
                </a:lnTo>
                <a:lnTo>
                  <a:pt x="735202" y="173124"/>
                </a:lnTo>
                <a:lnTo>
                  <a:pt x="757538" y="201046"/>
                </a:lnTo>
                <a:lnTo>
                  <a:pt x="785457" y="223386"/>
                </a:lnTo>
                <a:lnTo>
                  <a:pt x="817099" y="242001"/>
                </a:lnTo>
                <a:lnTo>
                  <a:pt x="852463" y="251308"/>
                </a:lnTo>
                <a:lnTo>
                  <a:pt x="871075" y="253171"/>
                </a:lnTo>
                <a:lnTo>
                  <a:pt x="889689" y="253171"/>
                </a:lnTo>
                <a:lnTo>
                  <a:pt x="2272613" y="253171"/>
                </a:lnTo>
                <a:lnTo>
                  <a:pt x="2293086" y="253171"/>
                </a:lnTo>
                <a:lnTo>
                  <a:pt x="2311699" y="251308"/>
                </a:lnTo>
                <a:lnTo>
                  <a:pt x="2345203" y="242001"/>
                </a:lnTo>
                <a:lnTo>
                  <a:pt x="2376843" y="223386"/>
                </a:lnTo>
                <a:lnTo>
                  <a:pt x="2404763" y="201046"/>
                </a:lnTo>
                <a:lnTo>
                  <a:pt x="2430821" y="173124"/>
                </a:lnTo>
                <a:lnTo>
                  <a:pt x="2445711" y="141477"/>
                </a:lnTo>
                <a:lnTo>
                  <a:pt x="2458739" y="106108"/>
                </a:lnTo>
                <a:lnTo>
                  <a:pt x="2458739" y="87493"/>
                </a:lnTo>
                <a:lnTo>
                  <a:pt x="2460600" y="68878"/>
                </a:lnTo>
                <a:lnTo>
                  <a:pt x="2460600" y="53985"/>
                </a:lnTo>
                <a:lnTo>
                  <a:pt x="2464323" y="40954"/>
                </a:lnTo>
                <a:lnTo>
                  <a:pt x="2469906" y="27924"/>
                </a:lnTo>
                <a:lnTo>
                  <a:pt x="2479212" y="18616"/>
                </a:lnTo>
                <a:lnTo>
                  <a:pt x="2488520" y="9309"/>
                </a:lnTo>
                <a:lnTo>
                  <a:pt x="2501548" y="3724"/>
                </a:lnTo>
                <a:lnTo>
                  <a:pt x="2514578" y="0"/>
                </a:lnTo>
                <a:lnTo>
                  <a:pt x="2529469" y="0"/>
                </a:lnTo>
                <a:lnTo>
                  <a:pt x="2795628" y="0"/>
                </a:lnTo>
                <a:lnTo>
                  <a:pt x="2834716" y="0"/>
                </a:lnTo>
                <a:lnTo>
                  <a:pt x="2868218" y="7446"/>
                </a:lnTo>
                <a:lnTo>
                  <a:pt x="2905444" y="16755"/>
                </a:lnTo>
                <a:lnTo>
                  <a:pt x="2937086" y="27924"/>
                </a:lnTo>
                <a:lnTo>
                  <a:pt x="2972451" y="44678"/>
                </a:lnTo>
                <a:lnTo>
                  <a:pt x="3000370" y="63293"/>
                </a:lnTo>
                <a:lnTo>
                  <a:pt x="3028287" y="81909"/>
                </a:lnTo>
                <a:lnTo>
                  <a:pt x="3056207" y="106108"/>
                </a:lnTo>
                <a:lnTo>
                  <a:pt x="3078543" y="132171"/>
                </a:lnTo>
                <a:lnTo>
                  <a:pt x="3100879" y="160093"/>
                </a:lnTo>
                <a:lnTo>
                  <a:pt x="3119490" y="191737"/>
                </a:lnTo>
                <a:lnTo>
                  <a:pt x="3134380" y="223386"/>
                </a:lnTo>
                <a:lnTo>
                  <a:pt x="3147410" y="256893"/>
                </a:lnTo>
                <a:lnTo>
                  <a:pt x="3152992" y="292262"/>
                </a:lnTo>
                <a:lnTo>
                  <a:pt x="3158577" y="329493"/>
                </a:lnTo>
                <a:lnTo>
                  <a:pt x="3162299" y="366724"/>
                </a:lnTo>
                <a:lnTo>
                  <a:pt x="3162299" y="4281487"/>
                </a:lnTo>
                <a:lnTo>
                  <a:pt x="0" y="4281487"/>
                </a:lnTo>
                <a:lnTo>
                  <a:pt x="0" y="366724"/>
                </a:lnTo>
                <a:lnTo>
                  <a:pt x="3725" y="329493"/>
                </a:lnTo>
                <a:lnTo>
                  <a:pt x="9308" y="292262"/>
                </a:lnTo>
                <a:lnTo>
                  <a:pt x="18614" y="256893"/>
                </a:lnTo>
                <a:lnTo>
                  <a:pt x="31642" y="223386"/>
                </a:lnTo>
                <a:lnTo>
                  <a:pt x="46534" y="191737"/>
                </a:lnTo>
                <a:lnTo>
                  <a:pt x="63284" y="160093"/>
                </a:lnTo>
                <a:lnTo>
                  <a:pt x="85619" y="132171"/>
                </a:lnTo>
                <a:lnTo>
                  <a:pt x="109815" y="106108"/>
                </a:lnTo>
                <a:lnTo>
                  <a:pt x="135874" y="81909"/>
                </a:lnTo>
                <a:lnTo>
                  <a:pt x="163792" y="63293"/>
                </a:lnTo>
                <a:lnTo>
                  <a:pt x="193573" y="44678"/>
                </a:lnTo>
                <a:lnTo>
                  <a:pt x="225216" y="27924"/>
                </a:lnTo>
                <a:lnTo>
                  <a:pt x="260580" y="16755"/>
                </a:lnTo>
                <a:lnTo>
                  <a:pt x="294082" y="7446"/>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nchorCtr="1">
            <a:no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11" name="Picture Placeholder 2"/>
          <p:cNvSpPr>
            <a:spLocks noGrp="1"/>
          </p:cNvSpPr>
          <p:nvPr>
            <p:ph type="pic" sz="quarter" idx="11" hasCustomPrompt="1"/>
          </p:nvPr>
        </p:nvSpPr>
        <p:spPr>
          <a:xfrm>
            <a:off x="1085850" y="2625725"/>
            <a:ext cx="4459288" cy="2789238"/>
          </a:xfrm>
          <a:prstGeom prst="rect">
            <a:avLst/>
          </a:pr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chorCtr="1">
            <a:normAutofit/>
          </a:bodyPr>
          <a:lstStyle>
            <a:lvl1pPr>
              <a:defRPr lang="en-ID" sz="600" dirty="0">
                <a:solidFill>
                  <a:schemeClr val="bg1">
                    <a:alpha val="0"/>
                  </a:schemeClr>
                </a:solidFill>
                <a:latin typeface="+mn-lt"/>
                <a:ea typeface="+mn-ea"/>
                <a:cs typeface="+mn-cs"/>
              </a:defRPr>
            </a:lvl1pPr>
          </a:lstStyle>
          <a:p>
            <a:pPr marL="0" lvl="0" indent="-342900" algn="ctr" defTabSz="457200">
              <a:spcBef>
                <a:spcPct val="20000"/>
              </a:spcBef>
            </a:pPr>
            <a:r>
              <a:rPr lang="en-ID" dirty="0"/>
              <a:t>Image Placeholder</a:t>
            </a:r>
            <a:endParaRPr lang="en-ID"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3.jpeg"/><Relationship Id="rId16" Type="http://schemas.openxmlformats.org/officeDocument/2006/relationships/image" Target="../media/image2.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汉仪润圆-65简" panose="00020600040101010101" pitchFamily="18" charset="-122"/>
                <a:ea typeface="汉仪润圆-65简" panose="00020600040101010101" pitchFamily="18" charset="-122"/>
                <a:cs typeface="汉仪润圆-65简" panose="00020600040101010101" pitchFamily="18" charset="-122"/>
              </a:defRPr>
            </a:lvl1pPr>
          </a:lstStyle>
          <a:p>
            <a:fld id="{B6D21B80-9413-4EE8-A058-97DF2E8B882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汉仪润圆-65简" panose="00020600040101010101" pitchFamily="18" charset="-122"/>
                <a:ea typeface="汉仪润圆-65简" panose="00020600040101010101" pitchFamily="18" charset="-122"/>
                <a:cs typeface="汉仪润圆-65简" panose="00020600040101010101" pitchFamily="18"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汉仪润圆-65简" panose="00020600040101010101" pitchFamily="18" charset="-122"/>
                <a:ea typeface="汉仪润圆-65简" panose="00020600040101010101" pitchFamily="18" charset="-122"/>
                <a:cs typeface="汉仪润圆-65简" panose="00020600040101010101" pitchFamily="18" charset="-122"/>
              </a:defRPr>
            </a:lvl1pPr>
          </a:lstStyle>
          <a:p>
            <a:fld id="{0C2F1850-6661-42FC-9D6D-89140B9F6166}" type="slidenum">
              <a:rPr lang="zh-CN" altLang="en-US" smtClean="0"/>
            </a:fld>
            <a:endParaRPr lang="zh-CN" altLang="en-US"/>
          </a:p>
        </p:txBody>
      </p:sp>
      <p:pic>
        <p:nvPicPr>
          <p:cNvPr id="12" name="图片 11"/>
          <p:cNvPicPr>
            <a:picLocks noChangeAspect="1"/>
          </p:cNvPicPr>
          <p:nvPr userDrawn="1"/>
        </p:nvPicPr>
        <p:blipFill>
          <a:blip r:embed="rId16" cstate="print">
            <a:extLst>
              <a:ext uri="{28A0092B-C50C-407E-A947-70E740481C1C}">
                <a14:useLocalDpi xmlns:a14="http://schemas.microsoft.com/office/drawing/2010/main" val="0"/>
              </a:ext>
            </a:extLst>
          </a:blip>
          <a:srcRect r="76296"/>
          <a:stretch>
            <a:fillRect/>
          </a:stretch>
        </p:blipFill>
        <p:spPr>
          <a:xfrm>
            <a:off x="3" y="3"/>
            <a:ext cx="1625597" cy="3857623"/>
          </a:xfrm>
          <a:custGeom>
            <a:avLst/>
            <a:gdLst>
              <a:gd name="connsiteX0" fmla="*/ 0 w 1625597"/>
              <a:gd name="connsiteY0" fmla="*/ 0 h 3857623"/>
              <a:gd name="connsiteX1" fmla="*/ 1625597 w 1625597"/>
              <a:gd name="connsiteY1" fmla="*/ 0 h 3857623"/>
              <a:gd name="connsiteX2" fmla="*/ 1625597 w 1625597"/>
              <a:gd name="connsiteY2" fmla="*/ 3857623 h 3857623"/>
              <a:gd name="connsiteX3" fmla="*/ 0 w 1625597"/>
              <a:gd name="connsiteY3" fmla="*/ 3857623 h 3857623"/>
            </a:gdLst>
            <a:ahLst/>
            <a:cxnLst>
              <a:cxn ang="0">
                <a:pos x="connsiteX0" y="connsiteY0"/>
              </a:cxn>
              <a:cxn ang="0">
                <a:pos x="connsiteX1" y="connsiteY1"/>
              </a:cxn>
              <a:cxn ang="0">
                <a:pos x="connsiteX2" y="connsiteY2"/>
              </a:cxn>
              <a:cxn ang="0">
                <a:pos x="connsiteX3" y="connsiteY3"/>
              </a:cxn>
            </a:cxnLst>
            <a:rect l="l" t="t" r="r" b="b"/>
            <a:pathLst>
              <a:path w="1625597" h="3857623">
                <a:moveTo>
                  <a:pt x="0" y="0"/>
                </a:moveTo>
                <a:lnTo>
                  <a:pt x="1625597" y="0"/>
                </a:lnTo>
                <a:lnTo>
                  <a:pt x="1625597" y="3857623"/>
                </a:lnTo>
                <a:lnTo>
                  <a:pt x="0" y="3857623"/>
                </a:lnTo>
                <a:close/>
              </a:path>
            </a:pathLst>
          </a:custGeom>
        </p:spPr>
      </p:pic>
      <p:pic>
        <p:nvPicPr>
          <p:cNvPr id="10" name="图片 9"/>
          <p:cNvPicPr>
            <a:picLocks noChangeAspect="1"/>
          </p:cNvPicPr>
          <p:nvPr userDrawn="1"/>
        </p:nvPicPr>
        <p:blipFill>
          <a:blip r:embed="rId17" cstate="print">
            <a:extLst>
              <a:ext uri="{28A0092B-C50C-407E-A947-70E740481C1C}">
                <a14:useLocalDpi xmlns:a14="http://schemas.microsoft.com/office/drawing/2010/main" val="0"/>
              </a:ext>
            </a:extLst>
          </a:blip>
          <a:srcRect l="58810"/>
          <a:stretch>
            <a:fillRect/>
          </a:stretch>
        </p:blipFill>
        <p:spPr>
          <a:xfrm>
            <a:off x="9994900" y="3857625"/>
            <a:ext cx="2197100" cy="3000375"/>
          </a:xfrm>
          <a:custGeom>
            <a:avLst/>
            <a:gdLst>
              <a:gd name="connsiteX0" fmla="*/ 0 w 2197100"/>
              <a:gd name="connsiteY0" fmla="*/ 0 h 3000375"/>
              <a:gd name="connsiteX1" fmla="*/ 2197100 w 2197100"/>
              <a:gd name="connsiteY1" fmla="*/ 0 h 3000375"/>
              <a:gd name="connsiteX2" fmla="*/ 2197100 w 2197100"/>
              <a:gd name="connsiteY2" fmla="*/ 3000375 h 3000375"/>
              <a:gd name="connsiteX3" fmla="*/ 0 w 2197100"/>
              <a:gd name="connsiteY3" fmla="*/ 3000375 h 3000375"/>
            </a:gdLst>
            <a:ahLst/>
            <a:cxnLst>
              <a:cxn ang="0">
                <a:pos x="connsiteX0" y="connsiteY0"/>
              </a:cxn>
              <a:cxn ang="0">
                <a:pos x="connsiteX1" y="connsiteY1"/>
              </a:cxn>
              <a:cxn ang="0">
                <a:pos x="connsiteX2" y="connsiteY2"/>
              </a:cxn>
              <a:cxn ang="0">
                <a:pos x="connsiteX3" y="connsiteY3"/>
              </a:cxn>
            </a:cxnLst>
            <a:rect l="l" t="t" r="r" b="b"/>
            <a:pathLst>
              <a:path w="2197100" h="3000375">
                <a:moveTo>
                  <a:pt x="0" y="0"/>
                </a:moveTo>
                <a:lnTo>
                  <a:pt x="2197100" y="0"/>
                </a:lnTo>
                <a:lnTo>
                  <a:pt x="2197100" y="3000375"/>
                </a:lnTo>
                <a:lnTo>
                  <a:pt x="0" y="3000375"/>
                </a:lnTo>
                <a:close/>
              </a:path>
            </a:pathLst>
          </a:cu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汉仪润圆-65简" panose="00020600040101010101" pitchFamily="18" charset="-122"/>
          <a:ea typeface="汉仪润圆-65简" panose="00020600040101010101" pitchFamily="18" charset="-122"/>
          <a:cs typeface="汉仪润圆-65简" panose="00020600040101010101" pitchFamily="18"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notesSlide" Target="../notesSlides/notesSlide2.xml"/><Relationship Id="rId10" Type="http://schemas.openxmlformats.org/officeDocument/2006/relationships/slideLayout" Target="../slideLayouts/slideLayout1.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a:stretch>
            <a:fillRect/>
          </a:stretch>
        </p:blipFill>
        <p:spPr>
          <a:xfrm>
            <a:off x="3" y="3"/>
            <a:ext cx="12191997" cy="6857997"/>
          </a:xfrm>
        </p:spPr>
      </p:pic>
      <p:sp>
        <p:nvSpPr>
          <p:cNvPr id="12" name="文本框 11"/>
          <p:cNvSpPr txBox="1"/>
          <p:nvPr/>
        </p:nvSpPr>
        <p:spPr>
          <a:xfrm>
            <a:off x="5177155" y="5425440"/>
            <a:ext cx="2194560" cy="460375"/>
          </a:xfrm>
          <a:prstGeom prst="rect">
            <a:avLst/>
          </a:prstGeom>
          <a:noFill/>
        </p:spPr>
        <p:txBody>
          <a:bodyPr wrap="square" rtlCol="0" anchor="ctr" anchorCtr="0">
            <a:spAutoFit/>
          </a:bodyPr>
          <a:lstStyle/>
          <a:p>
            <a:pPr algn="l" defTabSz="914400" eaLnBrk="0" fontAlgn="base" hangingPunct="0">
              <a:spcBef>
                <a:spcPct val="0"/>
              </a:spcBef>
              <a:spcAft>
                <a:spcPct val="0"/>
              </a:spcAft>
            </a:pPr>
            <a:r>
              <a:rPr lang="en-US" altLang="zh-CN" sz="2400" b="1" cap="all" dirty="0">
                <a:latin typeface="Times New Roman" panose="02020603050405020304" pitchFamily="18" charset="0"/>
                <a:ea typeface="华文中宋" panose="02010600040101010101" pitchFamily="2" charset="-122"/>
                <a:cs typeface="Times New Roman" panose="02020603050405020304" pitchFamily="18" charset="0"/>
                <a:sym typeface="+mn-ea"/>
              </a:rPr>
              <a:t>2026</a:t>
            </a:r>
            <a:r>
              <a:rPr lang="zh-CN" altLang="en-US" sz="2400" b="1" cap="all" dirty="0">
                <a:latin typeface="Times New Roman" panose="02020603050405020304" pitchFamily="18" charset="0"/>
                <a:ea typeface="华文中宋" panose="02010600040101010101" pitchFamily="2" charset="-122"/>
                <a:cs typeface="Times New Roman" panose="02020603050405020304" pitchFamily="18" charset="0"/>
                <a:sym typeface="+mn-ea"/>
              </a:rPr>
              <a:t>年</a:t>
            </a:r>
            <a:r>
              <a:rPr lang="en-US" altLang="zh-CN" sz="2400" b="1" cap="all" dirty="0">
                <a:latin typeface="Times New Roman" panose="02020603050405020304" pitchFamily="18" charset="0"/>
                <a:ea typeface="华文中宋" panose="02010600040101010101" pitchFamily="2" charset="-122"/>
                <a:cs typeface="Times New Roman" panose="02020603050405020304" pitchFamily="18" charset="0"/>
                <a:sym typeface="+mn-ea"/>
              </a:rPr>
              <a:t>9</a:t>
            </a:r>
            <a:r>
              <a:rPr lang="zh-CN" altLang="en-US" sz="2400" b="1" cap="all" dirty="0">
                <a:latin typeface="Times New Roman" panose="02020603050405020304" pitchFamily="18" charset="0"/>
                <a:ea typeface="华文中宋" panose="02010600040101010101" pitchFamily="2" charset="-122"/>
                <a:cs typeface="Times New Roman" panose="02020603050405020304" pitchFamily="18" charset="0"/>
                <a:sym typeface="+mn-ea"/>
              </a:rPr>
              <a:t>月</a:t>
            </a:r>
            <a:r>
              <a:rPr lang="en-US" altLang="zh-CN" sz="2400" b="1" cap="all" dirty="0">
                <a:latin typeface="Times New Roman" panose="02020603050405020304" pitchFamily="18" charset="0"/>
                <a:ea typeface="华文中宋" panose="02010600040101010101" pitchFamily="2" charset="-122"/>
                <a:cs typeface="Times New Roman" panose="02020603050405020304" pitchFamily="18" charset="0"/>
                <a:sym typeface="+mn-ea"/>
              </a:rPr>
              <a:t>29</a:t>
            </a:r>
            <a:r>
              <a:rPr lang="zh-CN" altLang="en-US" sz="2400" b="1" cap="all" dirty="0">
                <a:latin typeface="Times New Roman" panose="02020603050405020304" pitchFamily="18" charset="0"/>
                <a:ea typeface="华文中宋" panose="02010600040101010101" pitchFamily="2" charset="-122"/>
                <a:cs typeface="Times New Roman" panose="02020603050405020304" pitchFamily="18" charset="0"/>
                <a:sym typeface="+mn-ea"/>
              </a:rPr>
              <a:t>日</a:t>
            </a:r>
            <a:endParaRPr lang="zh-CN" altLang="en-US" sz="2400" b="1" cap="all" dirty="0">
              <a:solidFill>
                <a:schemeClr val="bg1"/>
              </a:solidFill>
              <a:latin typeface="Times New Roman" panose="02020603050405020304" pitchFamily="18" charset="0"/>
              <a:ea typeface="华文中宋" panose="02010600040101010101" pitchFamily="2" charset="-122"/>
              <a:cs typeface="Times New Roman" panose="02020603050405020304" pitchFamily="18" charset="0"/>
              <a:sym typeface="+mn-ea"/>
            </a:endParaRPr>
          </a:p>
        </p:txBody>
      </p:sp>
      <p:sp>
        <p:nvSpPr>
          <p:cNvPr id="13" name="矩形 259"/>
          <p:cNvSpPr>
            <a:spLocks noChangeArrowheads="1"/>
          </p:cNvSpPr>
          <p:nvPr/>
        </p:nvSpPr>
        <p:spPr bwMode="auto">
          <a:xfrm>
            <a:off x="409575" y="1963420"/>
            <a:ext cx="11566525" cy="27698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indent="0" algn="ctr" fontAlgn="auto">
              <a:lnSpc>
                <a:spcPts val="7200"/>
              </a:lnSpc>
            </a:pPr>
            <a:r>
              <a:rPr lang="zh-CN" altLang="en-US" sz="6000" b="1" dirty="0">
                <a:solidFill>
                  <a:schemeClr val="tx1"/>
                </a:solidFill>
                <a:latin typeface="+mj-lt"/>
                <a:ea typeface="华文中宋" panose="02010600040101010101" pitchFamily="2" charset="-122"/>
                <a:sym typeface="+mn-ea"/>
              </a:rPr>
              <a:t>金川集团铜贵股份有限公司本部</a:t>
            </a:r>
            <a:r>
              <a:rPr lang="en-US" altLang="zh-CN" sz="6000" b="1" dirty="0" smtClean="0">
                <a:solidFill>
                  <a:schemeClr val="tx1"/>
                </a:solidFill>
                <a:latin typeface="Times New Roman" panose="02020603050405020304" pitchFamily="18" charset="0"/>
                <a:ea typeface="华文中宋" panose="02010600040101010101" pitchFamily="2" charset="-122"/>
                <a:cs typeface="Times New Roman" panose="02020603050405020304" pitchFamily="18" charset="0"/>
                <a:sym typeface="+mn-ea"/>
              </a:rPr>
              <a:t>2026</a:t>
            </a:r>
            <a:r>
              <a:rPr lang="zh-CN" altLang="en-US" sz="6000" b="1" dirty="0" smtClean="0">
                <a:solidFill>
                  <a:schemeClr val="tx1"/>
                </a:solidFill>
                <a:latin typeface="+mj-lt"/>
                <a:ea typeface="华文中宋" panose="02010600040101010101" pitchFamily="2" charset="-122"/>
                <a:sym typeface="+mn-ea"/>
              </a:rPr>
              <a:t>年四季度生态环境保护委员会</a:t>
            </a:r>
            <a:endParaRPr lang="en-US" altLang="zh-CN" sz="6000" b="1" dirty="0">
              <a:solidFill>
                <a:schemeClr val="tx1"/>
              </a:solidFill>
              <a:latin typeface="+mj-lt"/>
              <a:ea typeface="华文中宋" panose="02010600040101010101" pitchFamily="2" charset="-122"/>
            </a:endParaRPr>
          </a:p>
          <a:p>
            <a:pPr indent="0" algn="ctr" fontAlgn="auto">
              <a:lnSpc>
                <a:spcPts val="7200"/>
              </a:lnSpc>
            </a:pPr>
            <a:r>
              <a:rPr lang="zh-CN" altLang="en-US" sz="6000" b="1" dirty="0">
                <a:solidFill>
                  <a:schemeClr val="tx1"/>
                </a:solidFill>
                <a:latin typeface="+mj-lt"/>
                <a:ea typeface="华文中宋" panose="02010600040101010101" pitchFamily="2" charset="-122"/>
                <a:sym typeface="+mn-ea"/>
              </a:rPr>
              <a:t>扩</a:t>
            </a:r>
            <a:r>
              <a:rPr lang="en-US" altLang="zh-CN" sz="6000" b="1" dirty="0">
                <a:solidFill>
                  <a:schemeClr val="tx1"/>
                </a:solidFill>
                <a:latin typeface="+mj-lt"/>
                <a:ea typeface="华文中宋" panose="02010600040101010101" pitchFamily="2" charset="-122"/>
                <a:sym typeface="+mn-ea"/>
              </a:rPr>
              <a:t>    </a:t>
            </a:r>
            <a:r>
              <a:rPr lang="zh-CN" altLang="en-US" sz="6000" b="1" dirty="0">
                <a:solidFill>
                  <a:schemeClr val="tx1"/>
                </a:solidFill>
                <a:latin typeface="+mj-lt"/>
                <a:ea typeface="华文中宋" panose="02010600040101010101" pitchFamily="2" charset="-122"/>
                <a:sym typeface="+mn-ea"/>
              </a:rPr>
              <a:t>大</a:t>
            </a:r>
            <a:r>
              <a:rPr lang="en-US" altLang="zh-CN" sz="6000" b="1" dirty="0">
                <a:solidFill>
                  <a:schemeClr val="tx1"/>
                </a:solidFill>
                <a:latin typeface="+mj-lt"/>
                <a:ea typeface="华文中宋" panose="02010600040101010101" pitchFamily="2" charset="-122"/>
                <a:sym typeface="+mn-ea"/>
              </a:rPr>
              <a:t>    </a:t>
            </a:r>
            <a:r>
              <a:rPr lang="zh-CN" altLang="en-US" sz="6000" b="1" dirty="0">
                <a:solidFill>
                  <a:schemeClr val="tx1"/>
                </a:solidFill>
                <a:latin typeface="+mj-lt"/>
                <a:ea typeface="华文中宋" panose="02010600040101010101" pitchFamily="2" charset="-122"/>
                <a:sym typeface="+mn-ea"/>
              </a:rPr>
              <a:t>会</a:t>
            </a:r>
            <a:r>
              <a:rPr lang="en-US" altLang="zh-CN" sz="6000" b="1" dirty="0">
                <a:solidFill>
                  <a:schemeClr val="tx1"/>
                </a:solidFill>
                <a:latin typeface="+mj-lt"/>
                <a:ea typeface="华文中宋" panose="02010600040101010101" pitchFamily="2" charset="-122"/>
                <a:sym typeface="+mn-ea"/>
              </a:rPr>
              <a:t>    </a:t>
            </a:r>
            <a:r>
              <a:rPr lang="zh-CN" altLang="en-US" sz="6000" b="1" dirty="0">
                <a:solidFill>
                  <a:schemeClr val="tx1"/>
                </a:solidFill>
                <a:latin typeface="+mj-lt"/>
                <a:ea typeface="华文中宋" panose="02010600040101010101" pitchFamily="2" charset="-122"/>
                <a:sym typeface="+mn-ea"/>
              </a:rPr>
              <a:t>议</a:t>
            </a:r>
            <a:endParaRPr lang="zh-CN" altLang="en-US" sz="6000" b="1" cap="all" dirty="0">
              <a:solidFill>
                <a:schemeClr val="tx1"/>
              </a:solidFill>
              <a:latin typeface="+mj-lt"/>
              <a:ea typeface="华文中宋" panose="02010600040101010101" pitchFamily="2" charset="-122"/>
              <a:cs typeface="+mn-ea"/>
              <a:sym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flipH="1" flipV="1">
            <a:off x="3" y="3"/>
            <a:ext cx="12191997" cy="6857997"/>
          </a:xfrm>
          <a:prstGeom prst="rect">
            <a:avLst/>
          </a:prstGeom>
        </p:spPr>
      </p:pic>
      <p:sp>
        <p:nvSpPr>
          <p:cNvPr id="38" name="Text Placeholder 33"/>
          <p:cNvSpPr txBox="1"/>
          <p:nvPr>
            <p:custDataLst>
              <p:tags r:id="rId2"/>
            </p:custDataLst>
          </p:nvPr>
        </p:nvSpPr>
        <p:spPr>
          <a:xfrm>
            <a:off x="4239260" y="2828608"/>
            <a:ext cx="7172960" cy="706755"/>
          </a:xfrm>
          <a:prstGeom prst="rect">
            <a:avLst/>
          </a:prstGeom>
          <a:noFill/>
        </p:spPr>
        <p:txBody>
          <a:bodyPr wrap="square" rtlCol="0" anchor="ctr">
            <a:spAutoFit/>
          </a:bodyPr>
          <a:lstStyle>
            <a:defPPr>
              <a:defRPr lang="en-US"/>
            </a:defPPr>
            <a:lvl1pPr defTabSz="1219200">
              <a:lnSpc>
                <a:spcPct val="100000"/>
              </a:lnSpc>
              <a:spcBef>
                <a:spcPct val="20000"/>
              </a:spcBef>
              <a:defRPr sz="3000" b="1">
                <a:solidFill>
                  <a:srgbClr val="54578E"/>
                </a:solidFill>
                <a:latin typeface="Arial" panose="020B0604020202020204" pitchFamily="34" charset="0"/>
                <a:ea typeface="微软雅黑" panose="020B0503020204020204" pitchFamily="34" charset="-122"/>
              </a:defRPr>
            </a:lvl1pPr>
          </a:lstStyle>
          <a:p>
            <a:r>
              <a:rPr lang="zh-CN" sz="4000" dirty="0">
                <a:solidFill>
                  <a:schemeClr val="tx1"/>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三季度重点工作完成情况</a:t>
            </a:r>
            <a:endParaRPr lang="zh-CN" sz="4000" dirty="0">
              <a:solidFill>
                <a:schemeClr val="tx1"/>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endParaRPr>
          </a:p>
        </p:txBody>
      </p:sp>
      <p:sp>
        <p:nvSpPr>
          <p:cNvPr id="49" name="Text Placeholder 33"/>
          <p:cNvSpPr txBox="1"/>
          <p:nvPr>
            <p:custDataLst>
              <p:tags r:id="rId3"/>
            </p:custDataLst>
          </p:nvPr>
        </p:nvSpPr>
        <p:spPr>
          <a:xfrm>
            <a:off x="4240530" y="4036378"/>
            <a:ext cx="7996555" cy="706755"/>
          </a:xfrm>
          <a:prstGeom prst="rect">
            <a:avLst/>
          </a:prstGeom>
          <a:noFill/>
        </p:spPr>
        <p:txBody>
          <a:bodyPr wrap="square" rtlCol="0" anchor="ctr">
            <a:spAutoFit/>
          </a:bodyPr>
          <a:lstStyle>
            <a:defPPr>
              <a:defRPr lang="en-US"/>
            </a:defPPr>
            <a:lvl1pPr defTabSz="1219200">
              <a:lnSpc>
                <a:spcPct val="100000"/>
              </a:lnSpc>
              <a:spcBef>
                <a:spcPct val="20000"/>
              </a:spcBef>
              <a:defRPr sz="3000" b="1">
                <a:solidFill>
                  <a:srgbClr val="54578E"/>
                </a:solidFill>
                <a:latin typeface="Arial" panose="020B0604020202020204" pitchFamily="34" charset="0"/>
                <a:ea typeface="微软雅黑" panose="020B0503020204020204" pitchFamily="34" charset="-122"/>
              </a:defRPr>
            </a:lvl1pPr>
          </a:lstStyle>
          <a:p>
            <a:r>
              <a:rPr lang="zh-CN" sz="4000" dirty="0">
                <a:solidFill>
                  <a:schemeClr val="tx1"/>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存在的问题</a:t>
            </a:r>
            <a:endParaRPr lang="zh-CN" sz="4000" dirty="0">
              <a:solidFill>
                <a:schemeClr val="tx1"/>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61" name="Text Placeholder 33"/>
          <p:cNvSpPr txBox="1"/>
          <p:nvPr>
            <p:custDataLst>
              <p:tags r:id="rId4"/>
            </p:custDataLst>
          </p:nvPr>
        </p:nvSpPr>
        <p:spPr>
          <a:xfrm>
            <a:off x="4240232" y="5245043"/>
            <a:ext cx="5062349" cy="706755"/>
          </a:xfrm>
          <a:prstGeom prst="rect">
            <a:avLst/>
          </a:prstGeom>
          <a:noFill/>
        </p:spPr>
        <p:txBody>
          <a:bodyPr wrap="square" rtlCol="0" anchor="ctr">
            <a:spAutoFit/>
          </a:bodyPr>
          <a:lstStyle>
            <a:defPPr>
              <a:defRPr lang="en-US"/>
            </a:defPPr>
            <a:lvl1pPr defTabSz="1219200">
              <a:lnSpc>
                <a:spcPct val="100000"/>
              </a:lnSpc>
              <a:spcBef>
                <a:spcPct val="20000"/>
              </a:spcBef>
              <a:defRPr sz="3000" b="1">
                <a:solidFill>
                  <a:srgbClr val="54578E"/>
                </a:solidFill>
                <a:latin typeface="Arial" panose="020B0604020202020204" pitchFamily="34" charset="0"/>
                <a:ea typeface="微软雅黑" panose="020B0503020204020204" pitchFamily="34" charset="-122"/>
              </a:defRPr>
            </a:lvl1pPr>
          </a:lstStyle>
          <a:p>
            <a:r>
              <a:rPr lang="zh-CN" altLang="en-US" sz="4000" dirty="0">
                <a:solidFill>
                  <a:schemeClr val="tx1"/>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四季度重点工作安排</a:t>
            </a:r>
            <a:endParaRPr lang="zh-CN" altLang="en-US" sz="4000" dirty="0">
              <a:solidFill>
                <a:schemeClr val="tx1"/>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74" name="文本框 73"/>
          <p:cNvSpPr txBox="1"/>
          <p:nvPr/>
        </p:nvSpPr>
        <p:spPr>
          <a:xfrm>
            <a:off x="356217" y="2703074"/>
            <a:ext cx="2864300" cy="132207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defTabSz="1218565">
              <a:lnSpc>
                <a:spcPct val="100000"/>
              </a:lnSpc>
              <a:defRPr/>
            </a:pPr>
            <a:r>
              <a:rPr lang="zh-CN" altLang="en-US" sz="8000" b="1" dirty="0" smtClean="0">
                <a:solidFill>
                  <a:srgbClr val="29BC8D"/>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目</a:t>
            </a:r>
            <a:r>
              <a:rPr lang="en-US" altLang="zh-CN" sz="8000" b="1" dirty="0" smtClean="0">
                <a:solidFill>
                  <a:srgbClr val="29BC8D"/>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 </a:t>
            </a:r>
            <a:r>
              <a:rPr lang="zh-CN" altLang="en-US" sz="8000" b="1" dirty="0" smtClean="0">
                <a:solidFill>
                  <a:srgbClr val="29BC8D"/>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录</a:t>
            </a:r>
            <a:endParaRPr lang="zh-CN" altLang="en-US" sz="8000" b="1" dirty="0">
              <a:solidFill>
                <a:srgbClr val="29BC8D"/>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22" name="文本框 21"/>
          <p:cNvSpPr txBox="1"/>
          <p:nvPr>
            <p:custDataLst>
              <p:tags r:id="rId5"/>
            </p:custDataLst>
          </p:nvPr>
        </p:nvSpPr>
        <p:spPr>
          <a:xfrm>
            <a:off x="3244124" y="2720116"/>
            <a:ext cx="1783244" cy="922020"/>
          </a:xfrm>
          <a:prstGeom prst="rect">
            <a:avLst/>
          </a:prstGeom>
          <a:noFill/>
        </p:spPr>
        <p:txBody>
          <a:bodyPr wrap="square" anchor="ctr">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en-US" altLang="zh-CN" sz="5400" b="1" dirty="0" smtClean="0">
                <a:solidFill>
                  <a:srgbClr val="29BC8D"/>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02</a:t>
            </a:r>
            <a:endParaRPr lang="en-US" altLang="zh-CN" sz="5400" b="1" dirty="0" smtClean="0">
              <a:solidFill>
                <a:srgbClr val="29BC8D"/>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endParaRPr>
          </a:p>
        </p:txBody>
      </p:sp>
      <p:sp>
        <p:nvSpPr>
          <p:cNvPr id="25" name="文本框 24"/>
          <p:cNvSpPr txBox="1"/>
          <p:nvPr>
            <p:custDataLst>
              <p:tags r:id="rId6"/>
            </p:custDataLst>
          </p:nvPr>
        </p:nvSpPr>
        <p:spPr>
          <a:xfrm>
            <a:off x="3244215" y="3928745"/>
            <a:ext cx="996315" cy="922020"/>
          </a:xfrm>
          <a:prstGeom prst="rect">
            <a:avLst/>
          </a:prstGeom>
          <a:noFill/>
        </p:spPr>
        <p:txBody>
          <a:bodyPr wrap="square" anchor="ctr">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buClrTx/>
              <a:buSzTx/>
              <a:buFontTx/>
              <a:defRPr/>
            </a:pPr>
            <a:r>
              <a:rPr lang="en-US" altLang="zh-CN" sz="5400" b="1" dirty="0" smtClean="0">
                <a:solidFill>
                  <a:srgbClr val="29BC8D"/>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03</a:t>
            </a:r>
            <a:endParaRPr lang="en-US" altLang="zh-CN" sz="5400" b="1" dirty="0" smtClean="0">
              <a:solidFill>
                <a:srgbClr val="29BC8D"/>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endParaRPr>
          </a:p>
        </p:txBody>
      </p:sp>
      <p:sp>
        <p:nvSpPr>
          <p:cNvPr id="26" name="文本框 25"/>
          <p:cNvSpPr txBox="1"/>
          <p:nvPr>
            <p:custDataLst>
              <p:tags r:id="rId7"/>
            </p:custDataLst>
          </p:nvPr>
        </p:nvSpPr>
        <p:spPr>
          <a:xfrm>
            <a:off x="3244124" y="5137317"/>
            <a:ext cx="1783244" cy="922020"/>
          </a:xfrm>
          <a:prstGeom prst="rect">
            <a:avLst/>
          </a:prstGeom>
          <a:noFill/>
        </p:spPr>
        <p:txBody>
          <a:bodyPr wrap="square" anchor="ctr">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buClrTx/>
              <a:buSzTx/>
              <a:buFontTx/>
              <a:defRPr/>
            </a:pPr>
            <a:r>
              <a:rPr lang="en-US" altLang="zh-CN" sz="5400" b="1" dirty="0" smtClean="0">
                <a:solidFill>
                  <a:srgbClr val="29BC8D"/>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04</a:t>
            </a:r>
            <a:endParaRPr lang="en-US" altLang="zh-CN" sz="5400" b="1" dirty="0" smtClean="0">
              <a:solidFill>
                <a:srgbClr val="29BC8D"/>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endParaRPr>
          </a:p>
        </p:txBody>
      </p:sp>
      <p:sp>
        <p:nvSpPr>
          <p:cNvPr id="30" name="Text Placeholder 33"/>
          <p:cNvSpPr txBox="1"/>
          <p:nvPr>
            <p:custDataLst>
              <p:tags r:id="rId8"/>
            </p:custDataLst>
          </p:nvPr>
        </p:nvSpPr>
        <p:spPr>
          <a:xfrm>
            <a:off x="4157287" y="1562249"/>
            <a:ext cx="6187758" cy="706755"/>
          </a:xfrm>
          <a:prstGeom prst="rect">
            <a:avLst/>
          </a:prstGeom>
          <a:noFill/>
        </p:spPr>
        <p:txBody>
          <a:bodyPr wrap="square" rtlCol="0" anchor="ctr">
            <a:spAutoFit/>
          </a:bodyPr>
          <a:lstStyle>
            <a:defPPr>
              <a:defRPr lang="en-US"/>
            </a:defPPr>
            <a:lvl1pPr defTabSz="1219200">
              <a:lnSpc>
                <a:spcPct val="100000"/>
              </a:lnSpc>
              <a:spcBef>
                <a:spcPct val="20000"/>
              </a:spcBef>
              <a:defRPr sz="3000" b="1">
                <a:solidFill>
                  <a:srgbClr val="54578E"/>
                </a:solidFill>
                <a:latin typeface="Arial" panose="020B0604020202020204" pitchFamily="34" charset="0"/>
                <a:ea typeface="微软雅黑" panose="020B0503020204020204" pitchFamily="34" charset="-122"/>
              </a:defRPr>
            </a:lvl1pPr>
          </a:lstStyle>
          <a:p>
            <a:r>
              <a:rPr lang="zh-CN" altLang="en-US" sz="4000" dirty="0">
                <a:solidFill>
                  <a:schemeClr val="tx1"/>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金川集团环委会精神传达</a:t>
            </a:r>
            <a:endParaRPr lang="zh-CN" altLang="en-US" sz="4000" dirty="0">
              <a:solidFill>
                <a:schemeClr val="tx1"/>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31" name="文本框 30"/>
          <p:cNvSpPr txBox="1"/>
          <p:nvPr>
            <p:custDataLst>
              <p:tags r:id="rId9"/>
            </p:custDataLst>
          </p:nvPr>
        </p:nvSpPr>
        <p:spPr>
          <a:xfrm>
            <a:off x="3244124" y="1454015"/>
            <a:ext cx="1783244" cy="922020"/>
          </a:xfrm>
          <a:prstGeom prst="rect">
            <a:avLst/>
          </a:prstGeom>
          <a:noFill/>
        </p:spPr>
        <p:txBody>
          <a:bodyPr wrap="square" anchor="ctr">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en-US" altLang="zh-CN" sz="5400" b="1" dirty="0" smtClean="0">
                <a:solidFill>
                  <a:srgbClr val="29BC8D"/>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01</a:t>
            </a:r>
            <a:endParaRPr lang="en-US" altLang="zh-CN" sz="5400" b="1" dirty="0" smtClean="0">
              <a:solidFill>
                <a:srgbClr val="29BC8D"/>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1159510" y="336550"/>
            <a:ext cx="7658100"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一、金川集团环委会精神传达</a:t>
            </a:r>
            <a:endPar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2" name="文本框 1"/>
          <p:cNvSpPr txBox="1"/>
          <p:nvPr/>
        </p:nvSpPr>
        <p:spPr>
          <a:xfrm>
            <a:off x="761365" y="1279525"/>
            <a:ext cx="10540365" cy="5015865"/>
          </a:xfrm>
          <a:prstGeom prst="rect">
            <a:avLst/>
          </a:prstGeom>
          <a:noFill/>
        </p:spPr>
        <p:txBody>
          <a:bodyPr wrap="square" rtlCol="0" anchor="t">
            <a:spAutoFit/>
          </a:bodyPr>
          <a:p>
            <a:pPr indent="812800" algn="just" fontAlgn="auto">
              <a:lnSpc>
                <a:spcPts val="4800"/>
              </a:lnSpc>
              <a:spcAft>
                <a:spcPts val="0"/>
              </a:spcAft>
              <a:buClrTx/>
              <a:buSzTx/>
              <a:buNone/>
              <a:extLst>
                <a:ext uri="{35155182-B16C-46BC-9424-99874614C6A1}">
                  <wpsdc:indentchars xmlns:wpsdc="http://www.wps.cn/officeDocument/2017/drawingmlCustomData" val="200" checksum="3877492575"/>
                </a:ext>
              </a:extLst>
            </a:pPr>
            <a:r>
              <a:rPr lang="zh-CN" altLang="en-US" sz="3200" b="1">
                <a:solidFill>
                  <a:schemeClr val="tx1"/>
                </a:solidFill>
                <a:uFillTx/>
                <a:latin typeface="Times New Roman" panose="02020603050405020304"/>
                <a:ea typeface="华文中宋" panose="02010600040101010101" pitchFamily="2" charset="-122"/>
                <a:sym typeface="+mn-ea"/>
              </a:rPr>
              <a:t>三季度，各单位坚持生产组织和环保设施精细化匹配管控，重点环保设施稳定运行，主要污染物二氧化硫、颗粒物、氮氧化物排放量同比分别下降2.7%、38.9%、21.3%。</a:t>
            </a:r>
            <a:endParaRPr lang="zh-CN" altLang="en-US" sz="3200" b="1">
              <a:solidFill>
                <a:schemeClr val="tx1"/>
              </a:solidFill>
              <a:uFillTx/>
              <a:latin typeface="Times New Roman" panose="02020603050405020304"/>
              <a:ea typeface="华文中宋" panose="02010600040101010101" pitchFamily="2" charset="-122"/>
              <a:sym typeface="+mn-ea"/>
            </a:endParaRPr>
          </a:p>
          <a:p>
            <a:pPr indent="812800" algn="just" fontAlgn="auto">
              <a:lnSpc>
                <a:spcPts val="4800"/>
              </a:lnSpc>
              <a:spcAft>
                <a:spcPts val="0"/>
              </a:spcAft>
              <a:buClrTx/>
              <a:buSzTx/>
              <a:buNone/>
              <a:extLst>
                <a:ext uri="{35155182-B16C-46BC-9424-99874614C6A1}">
                  <wpsdc:indentchars xmlns:wpsdc="http://www.wps.cn/officeDocument/2017/drawingmlCustomData" val="200" checksum="3877492575"/>
                </a:ext>
              </a:extLst>
            </a:pPr>
            <a:r>
              <a:rPr lang="zh-CN" altLang="en-US" sz="3200" b="1">
                <a:solidFill>
                  <a:srgbClr val="00B050"/>
                </a:solidFill>
                <a:uFillTx/>
                <a:latin typeface="Times New Roman" panose="02020603050405020304"/>
                <a:ea typeface="华文中宋" panose="02010600040101010101" pitchFamily="2" charset="-122"/>
                <a:sym typeface="+mn-ea"/>
              </a:rPr>
              <a:t>（一）存在的问题</a:t>
            </a:r>
            <a:endParaRPr lang="zh-CN" altLang="en-US" sz="3200" b="1">
              <a:solidFill>
                <a:srgbClr val="00B050"/>
              </a:solidFill>
              <a:uFillTx/>
              <a:latin typeface="Times New Roman" panose="02020603050405020304"/>
              <a:ea typeface="华文中宋" panose="02010600040101010101" pitchFamily="2" charset="-122"/>
              <a:sym typeface="+mn-ea"/>
            </a:endParaRPr>
          </a:p>
          <a:p>
            <a:pPr indent="812800" algn="just" fontAlgn="auto">
              <a:lnSpc>
                <a:spcPts val="4800"/>
              </a:lnSpc>
              <a:spcAft>
                <a:spcPts val="0"/>
              </a:spcAft>
              <a:buClrTx/>
              <a:buSzTx/>
              <a:buNone/>
              <a:extLst>
                <a:ext uri="{35155182-B16C-46BC-9424-99874614C6A1}">
                  <wpsdc:indentchars xmlns:wpsdc="http://www.wps.cn/officeDocument/2017/drawingmlCustomData" val="200" checksum="3877492575"/>
                </a:ext>
              </a:extLst>
            </a:pPr>
            <a:r>
              <a:rPr lang="zh-CN" altLang="en-US" sz="3200" b="1">
                <a:solidFill>
                  <a:schemeClr val="tx1"/>
                </a:solidFill>
                <a:uFillTx/>
                <a:latin typeface="Times New Roman" panose="02020603050405020304"/>
                <a:ea typeface="华文中宋" panose="02010600040101010101" pitchFamily="2" charset="-122"/>
                <a:sym typeface="+mn-ea"/>
              </a:rPr>
              <a:t>1.对标对表解决问题的主动性不足。</a:t>
            </a:r>
            <a:endParaRPr lang="zh-CN" altLang="en-US" sz="3200" b="1">
              <a:solidFill>
                <a:schemeClr val="tx1"/>
              </a:solidFill>
              <a:uFillTx/>
              <a:latin typeface="Times New Roman" panose="02020603050405020304"/>
              <a:ea typeface="华文中宋" panose="02010600040101010101" pitchFamily="2" charset="-122"/>
              <a:sym typeface="+mn-ea"/>
            </a:endParaRPr>
          </a:p>
          <a:p>
            <a:pPr indent="812800" algn="just" fontAlgn="auto">
              <a:lnSpc>
                <a:spcPts val="4800"/>
              </a:lnSpc>
              <a:spcAft>
                <a:spcPts val="0"/>
              </a:spcAft>
              <a:buClrTx/>
              <a:buSzTx/>
              <a:buNone/>
              <a:extLst>
                <a:ext uri="{35155182-B16C-46BC-9424-99874614C6A1}">
                  <wpsdc:indentchars xmlns:wpsdc="http://www.wps.cn/officeDocument/2017/drawingmlCustomData" val="200" checksum="3877492575"/>
                </a:ext>
              </a:extLst>
            </a:pPr>
            <a:r>
              <a:rPr lang="zh-CN" altLang="en-US" sz="3200" b="1">
                <a:solidFill>
                  <a:schemeClr val="tx1"/>
                </a:solidFill>
                <a:uFillTx/>
                <a:latin typeface="Times New Roman" panose="02020603050405020304"/>
                <a:ea typeface="华文中宋" panose="02010600040101010101" pitchFamily="2" charset="-122"/>
                <a:sym typeface="+mn-ea"/>
              </a:rPr>
              <a:t>2.部分单位内部协同合力尚未形成。</a:t>
            </a:r>
            <a:endParaRPr lang="zh-CN" altLang="en-US" sz="3200" b="1">
              <a:solidFill>
                <a:schemeClr val="tx1"/>
              </a:solidFill>
              <a:uFillTx/>
              <a:latin typeface="Times New Roman" panose="02020603050405020304"/>
              <a:ea typeface="华文中宋" panose="02010600040101010101" pitchFamily="2" charset="-122"/>
              <a:sym typeface="+mn-ea"/>
            </a:endParaRPr>
          </a:p>
          <a:p>
            <a:pPr indent="812800" algn="just" fontAlgn="auto">
              <a:lnSpc>
                <a:spcPts val="4800"/>
              </a:lnSpc>
              <a:spcAft>
                <a:spcPts val="0"/>
              </a:spcAft>
              <a:buClrTx/>
              <a:buSzTx/>
              <a:buNone/>
              <a:extLst>
                <a:ext uri="{35155182-B16C-46BC-9424-99874614C6A1}">
                  <wpsdc:indentchars xmlns:wpsdc="http://www.wps.cn/officeDocument/2017/drawingmlCustomData" val="200" checksum="3877492575"/>
                </a:ext>
              </a:extLst>
            </a:pPr>
            <a:r>
              <a:rPr lang="zh-CN" altLang="en-US" sz="3200" b="1">
                <a:solidFill>
                  <a:schemeClr val="tx1"/>
                </a:solidFill>
                <a:uFillTx/>
                <a:latin typeface="Times New Roman" panose="02020603050405020304"/>
                <a:ea typeface="华文中宋" panose="02010600040101010101" pitchFamily="2" charset="-122"/>
                <a:sym typeface="+mn-ea"/>
              </a:rPr>
              <a:t>3.环保管理体系运行质效有待加强。</a:t>
            </a:r>
            <a:endParaRPr lang="zh-CN" altLang="en-US" sz="3200" b="1">
              <a:solidFill>
                <a:schemeClr val="tx1"/>
              </a:solidFill>
              <a:uFillTx/>
              <a:latin typeface="Times New Roman" panose="02020603050405020304"/>
              <a:ea typeface="华文中宋" panose="02010600040101010101" pitchFamily="2" charset="-122"/>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1159510" y="336550"/>
            <a:ext cx="7658100"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一、金川集团环委会精神传达</a:t>
            </a:r>
            <a:endPar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3" name="文本框 2"/>
          <p:cNvSpPr txBox="1"/>
          <p:nvPr/>
        </p:nvSpPr>
        <p:spPr>
          <a:xfrm>
            <a:off x="761365" y="1235075"/>
            <a:ext cx="10540365" cy="4579620"/>
          </a:xfrm>
          <a:prstGeom prst="rect">
            <a:avLst/>
          </a:prstGeom>
          <a:noFill/>
        </p:spPr>
        <p:txBody>
          <a:bodyPr wrap="square" rtlCol="0" anchor="t">
            <a:spAutoFit/>
          </a:bodyPr>
          <a:p>
            <a:pPr indent="812800" algn="just" fontAlgn="auto">
              <a:lnSpc>
                <a:spcPts val="5000"/>
              </a:lnSpc>
              <a:spcAft>
                <a:spcPts val="0"/>
              </a:spcAft>
              <a:buClrTx/>
              <a:buSzTx/>
              <a:buNone/>
              <a:extLst>
                <a:ext uri="{35155182-B16C-46BC-9424-99874614C6A1}">
                  <wpsdc:indentchars xmlns:wpsdc="http://www.wps.cn/officeDocument/2017/drawingmlCustomData" val="200" checksum="3877492575"/>
                </a:ext>
              </a:extLst>
            </a:pPr>
            <a:r>
              <a:rPr lang="zh-CN" altLang="en-US" sz="3200" b="1">
                <a:solidFill>
                  <a:srgbClr val="00B050"/>
                </a:solidFill>
                <a:uFillTx/>
                <a:latin typeface="Times New Roman" panose="02020603050405020304"/>
                <a:ea typeface="华文中宋" panose="02010600040101010101" pitchFamily="2" charset="-122"/>
                <a:sym typeface="+mn-ea"/>
              </a:rPr>
              <a:t>（二）下一步工作安排</a:t>
            </a:r>
            <a:endParaRPr lang="zh-CN" altLang="en-US" sz="3200" b="1">
              <a:solidFill>
                <a:srgbClr val="00B050"/>
              </a:solidFill>
              <a:uFillTx/>
              <a:latin typeface="Times New Roman" panose="02020603050405020304"/>
              <a:ea typeface="华文中宋" panose="02010600040101010101" pitchFamily="2" charset="-122"/>
              <a:sym typeface="+mn-ea"/>
            </a:endParaRPr>
          </a:p>
          <a:p>
            <a:pPr indent="812800" algn="just" fontAlgn="auto">
              <a:lnSpc>
                <a:spcPts val="5000"/>
              </a:lnSpc>
              <a:spcAft>
                <a:spcPts val="0"/>
              </a:spcAft>
              <a:buClrTx/>
              <a:buSzTx/>
              <a:buNone/>
              <a:extLst>
                <a:ext uri="{35155182-B16C-46BC-9424-99874614C6A1}">
                  <wpsdc:indentchars xmlns:wpsdc="http://www.wps.cn/officeDocument/2017/drawingmlCustomData" val="200" checksum="3877492575"/>
                </a:ext>
              </a:extLst>
            </a:pPr>
            <a:r>
              <a:rPr lang="zh-CN" altLang="en-US" sz="3200" b="1">
                <a:uFillTx/>
                <a:latin typeface="Times New Roman" panose="02020603050405020304"/>
                <a:ea typeface="华文中宋" panose="02010600040101010101" pitchFamily="2" charset="-122"/>
                <a:sym typeface="+mn-ea"/>
              </a:rPr>
              <a:t>1.提速落实督察整改推动问题见底清零</a:t>
            </a:r>
            <a:endParaRPr lang="zh-CN" altLang="en-US" sz="3200" b="1">
              <a:uFillTx/>
              <a:latin typeface="Times New Roman" panose="02020603050405020304"/>
              <a:ea typeface="华文中宋" panose="02010600040101010101" pitchFamily="2" charset="-122"/>
              <a:sym typeface="+mn-ea"/>
            </a:endParaRPr>
          </a:p>
          <a:p>
            <a:pPr indent="812800" algn="just" fontAlgn="auto">
              <a:lnSpc>
                <a:spcPts val="5000"/>
              </a:lnSpc>
              <a:spcAft>
                <a:spcPts val="0"/>
              </a:spcAft>
              <a:buClrTx/>
              <a:buSzTx/>
              <a:buNone/>
              <a:extLst>
                <a:ext uri="{35155182-B16C-46BC-9424-99874614C6A1}">
                  <wpsdc:indentchars xmlns:wpsdc="http://www.wps.cn/officeDocument/2017/drawingmlCustomData" val="200" checksum="3877492575"/>
                </a:ext>
              </a:extLst>
            </a:pPr>
            <a:r>
              <a:rPr lang="zh-CN" altLang="en-US" sz="3200" b="1">
                <a:uFillTx/>
                <a:latin typeface="Times New Roman" panose="02020603050405020304"/>
                <a:ea typeface="华文中宋" panose="02010600040101010101" pitchFamily="2" charset="-122"/>
                <a:sym typeface="+mn-ea"/>
              </a:rPr>
              <a:t>2.紧盯大气污染防治抓实环境质量提升</a:t>
            </a:r>
            <a:endParaRPr lang="zh-CN" altLang="en-US" sz="3200" b="1">
              <a:uFillTx/>
              <a:latin typeface="Times New Roman" panose="02020603050405020304"/>
              <a:ea typeface="华文中宋" panose="02010600040101010101" pitchFamily="2" charset="-122"/>
              <a:sym typeface="+mn-ea"/>
            </a:endParaRPr>
          </a:p>
          <a:p>
            <a:pPr indent="812800" algn="just" fontAlgn="auto">
              <a:lnSpc>
                <a:spcPts val="5000"/>
              </a:lnSpc>
              <a:spcAft>
                <a:spcPts val="0"/>
              </a:spcAft>
              <a:buClrTx/>
              <a:buSzTx/>
              <a:buNone/>
              <a:extLst>
                <a:ext uri="{35155182-B16C-46BC-9424-99874614C6A1}">
                  <wpsdc:indentchars xmlns:wpsdc="http://www.wps.cn/officeDocument/2017/drawingmlCustomData" val="200" checksum="3877492575"/>
                </a:ext>
              </a:extLst>
            </a:pPr>
            <a:r>
              <a:rPr lang="zh-CN" altLang="en-US" sz="3200" b="1">
                <a:uFillTx/>
                <a:latin typeface="Times New Roman" panose="02020603050405020304"/>
                <a:ea typeface="华文中宋" panose="02010600040101010101" pitchFamily="2" charset="-122"/>
                <a:sym typeface="+mn-ea"/>
              </a:rPr>
              <a:t>3.加强废水源头管控提升处理设施运行质效</a:t>
            </a:r>
            <a:endParaRPr lang="zh-CN" altLang="en-US" sz="3200" b="1">
              <a:uFillTx/>
              <a:latin typeface="Times New Roman" panose="02020603050405020304"/>
              <a:ea typeface="华文中宋" panose="02010600040101010101" pitchFamily="2" charset="-122"/>
              <a:sym typeface="+mn-ea"/>
            </a:endParaRPr>
          </a:p>
          <a:p>
            <a:pPr indent="812800" algn="just" fontAlgn="auto">
              <a:lnSpc>
                <a:spcPts val="5000"/>
              </a:lnSpc>
              <a:spcAft>
                <a:spcPts val="0"/>
              </a:spcAft>
              <a:buClrTx/>
              <a:buSzTx/>
              <a:buNone/>
              <a:extLst>
                <a:ext uri="{35155182-B16C-46BC-9424-99874614C6A1}">
                  <wpsdc:indentchars xmlns:wpsdc="http://www.wps.cn/officeDocument/2017/drawingmlCustomData" val="200" checksum="3877492575"/>
                </a:ext>
              </a:extLst>
            </a:pPr>
            <a:r>
              <a:rPr lang="zh-CN" altLang="en-US" sz="3200" b="1">
                <a:uFillTx/>
                <a:latin typeface="Times New Roman" panose="02020603050405020304"/>
                <a:ea typeface="华文中宋" panose="02010600040101010101" pitchFamily="2" charset="-122"/>
                <a:sym typeface="+mn-ea"/>
              </a:rPr>
              <a:t>4.聚焦“无废集团”试点推动任务落地见效</a:t>
            </a:r>
            <a:endParaRPr lang="zh-CN" altLang="en-US" sz="3200" b="1">
              <a:uFillTx/>
              <a:latin typeface="Times New Roman" panose="02020603050405020304"/>
              <a:ea typeface="华文中宋" panose="02010600040101010101" pitchFamily="2" charset="-122"/>
              <a:sym typeface="+mn-ea"/>
            </a:endParaRPr>
          </a:p>
          <a:p>
            <a:pPr indent="812800" algn="just" fontAlgn="auto">
              <a:lnSpc>
                <a:spcPts val="5000"/>
              </a:lnSpc>
              <a:spcAft>
                <a:spcPts val="0"/>
              </a:spcAft>
              <a:buClrTx/>
              <a:buSzTx/>
              <a:buNone/>
              <a:extLst>
                <a:ext uri="{35155182-B16C-46BC-9424-99874614C6A1}">
                  <wpsdc:indentchars xmlns:wpsdc="http://www.wps.cn/officeDocument/2017/drawingmlCustomData" val="200" checksum="3877492575"/>
                </a:ext>
              </a:extLst>
            </a:pPr>
            <a:r>
              <a:rPr lang="zh-CN" altLang="en-US" sz="3200" b="1">
                <a:uFillTx/>
                <a:latin typeface="Times New Roman" panose="02020603050405020304"/>
                <a:ea typeface="华文中宋" panose="02010600040101010101" pitchFamily="2" charset="-122"/>
                <a:sym typeface="+mn-ea"/>
              </a:rPr>
              <a:t>5.强化责任传导落实落细层级环保职责</a:t>
            </a:r>
            <a:endParaRPr lang="zh-CN" altLang="en-US" sz="3200" b="1">
              <a:uFillTx/>
              <a:latin typeface="Times New Roman" panose="02020603050405020304"/>
              <a:ea typeface="华文中宋" panose="02010600040101010101" pitchFamily="2" charset="-122"/>
              <a:sym typeface="+mn-ea"/>
            </a:endParaRPr>
          </a:p>
          <a:p>
            <a:pPr indent="812800" algn="just" fontAlgn="auto">
              <a:lnSpc>
                <a:spcPts val="5000"/>
              </a:lnSpc>
              <a:spcAft>
                <a:spcPts val="0"/>
              </a:spcAft>
              <a:buClrTx/>
              <a:buSzTx/>
              <a:buNone/>
              <a:extLst>
                <a:ext uri="{35155182-B16C-46BC-9424-99874614C6A1}">
                  <wpsdc:indentchars xmlns:wpsdc="http://www.wps.cn/officeDocument/2017/drawingmlCustomData" val="200" checksum="3877492575"/>
                </a:ext>
              </a:extLst>
            </a:pPr>
            <a:r>
              <a:rPr lang="zh-CN" altLang="en-US" sz="3200" b="1">
                <a:uFillTx/>
                <a:latin typeface="Times New Roman" panose="02020603050405020304"/>
                <a:ea typeface="华文中宋" panose="02010600040101010101" pitchFamily="2" charset="-122"/>
                <a:sym typeface="+mn-ea"/>
              </a:rPr>
              <a:t>6.夯实环保基础管理筑牢生态环保工作根基</a:t>
            </a:r>
            <a:endParaRPr lang="zh-CN" altLang="en-US" sz="3200" b="1">
              <a:solidFill>
                <a:schemeClr val="tx1"/>
              </a:solidFill>
              <a:uFillTx/>
              <a:latin typeface="Times New Roman" panose="02020603050405020304"/>
              <a:ea typeface="华文中宋" panose="02010600040101010101" pitchFamily="2" charset="-122"/>
              <a:sym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TextBox 18"/>
          <p:cNvSpPr txBox="1"/>
          <p:nvPr/>
        </p:nvSpPr>
        <p:spPr>
          <a:xfrm>
            <a:off x="6696761" y="5041571"/>
            <a:ext cx="4566947" cy="819455"/>
          </a:xfrm>
          <a:prstGeom prst="rect">
            <a:avLst/>
          </a:prstGeom>
        </p:spPr>
        <p:txBody>
          <a:bodyPr wrap="square">
            <a:spAutoFit/>
          </a:bodyPr>
          <a:lstStyle>
            <a:defPPr>
              <a:defRPr lang="zh-CN"/>
            </a:defPPr>
            <a:lvl1pPr>
              <a:lnSpc>
                <a:spcPct val="150000"/>
              </a:lnSpc>
              <a:defRPr sz="1050">
                <a:solidFill>
                  <a:schemeClr val="tx1">
                    <a:lumMod val="50000"/>
                    <a:lumOff val="50000"/>
                  </a:schemeClr>
                </a:solidFill>
                <a:latin typeface="汉仪润圆-65简" panose="00020600040101010101" pitchFamily="18" charset="-122"/>
                <a:ea typeface="汉仪润圆-65简" panose="00020600040101010101" pitchFamily="18" charset="-122"/>
                <a:cs typeface="+mn-ea"/>
              </a:defRPr>
            </a:lvl1pPr>
          </a:lstStyle>
          <a:p>
            <a:r>
              <a:rPr lang="zh-CN" altLang="en-US" dirty="0">
                <a:solidFill>
                  <a:schemeClr val="bg1"/>
                </a:solidFill>
                <a:sym typeface="汉仪润圆-65简" panose="00020600040101010101" pitchFamily="18" charset="-122"/>
              </a:rPr>
              <a:t>您的正文已经简明扼要，字字珠玑，但信息却错综复杂，需要用更多的文字来表述；但请您尽可能提炼思想的精髓，否则容易造成观者的阅读压力，适得其反。</a:t>
            </a:r>
            <a:endParaRPr lang="en-ID" dirty="0">
              <a:solidFill>
                <a:schemeClr val="bg1"/>
              </a:solidFill>
              <a:sym typeface="汉仪润圆-65简" panose="00020600040101010101" pitchFamily="18" charset="-122"/>
            </a:endParaRPr>
          </a:p>
        </p:txBody>
      </p:sp>
      <p:sp>
        <p:nvSpPr>
          <p:cNvPr id="34" name="文本框 33"/>
          <p:cNvSpPr txBox="1"/>
          <p:nvPr/>
        </p:nvSpPr>
        <p:spPr>
          <a:xfrm>
            <a:off x="1159510" y="336550"/>
            <a:ext cx="852106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二</a:t>
            </a:r>
            <a:r>
              <a:rPr lang="zh-CN" altLang="en-US" sz="3600" b="1" dirty="0">
                <a:solidFill>
                  <a:srgbClr val="095BE2"/>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、三季度重点工作完成情况</a:t>
            </a:r>
            <a:endParaRPr lang="zh-CN" altLang="en-US" sz="3600" b="1" dirty="0">
              <a:solidFill>
                <a:srgbClr val="095BE2"/>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endParaRPr>
          </a:p>
        </p:txBody>
      </p:sp>
      <p:sp>
        <p:nvSpPr>
          <p:cNvPr id="3" name="文本框 2"/>
          <p:cNvSpPr txBox="1"/>
          <p:nvPr/>
        </p:nvSpPr>
        <p:spPr>
          <a:xfrm>
            <a:off x="416560" y="1033780"/>
            <a:ext cx="11263630" cy="5631815"/>
          </a:xfrm>
          <a:prstGeom prst="rect">
            <a:avLst/>
          </a:prstGeom>
        </p:spPr>
        <p:txBody>
          <a:bodyPr wrap="square">
            <a:noAutofit/>
          </a:bodyPr>
          <a:p>
            <a:pPr indent="711200" algn="just" defTabSz="266700" fontAlgn="auto">
              <a:lnSpc>
                <a:spcPts val="4200"/>
              </a:lnSpc>
              <a:spcBef>
                <a:spcPct val="0"/>
              </a:spcBef>
              <a:spcAft>
                <a:spcPts val="0"/>
              </a:spcAft>
              <a:extLst>
                <a:ext uri="{35155182-B16C-46BC-9424-99874614C6A1}">
                  <wpsdc:indentchars xmlns:wpsdc="http://www.wps.cn/officeDocument/2017/drawingmlCustomData" val="200" checksum="3773799597"/>
                </a:ext>
              </a:extLst>
            </a:pPr>
            <a:r>
              <a:rPr lang="zh-CN" altLang="en-US" sz="2800" b="1">
                <a:solidFill>
                  <a:schemeClr val="tx1"/>
                </a:solidFill>
                <a:uFillTx/>
                <a:latin typeface="Times New Roman" panose="02020603050405020304"/>
                <a:ea typeface="华文中宋" panose="02010600040101010101" pitchFamily="2" charset="-122"/>
              </a:rPr>
              <a:t>三季度，污染物排放总量符合排污许可要求，未发生环境污染事件。</a:t>
            </a:r>
            <a:endParaRPr lang="zh-CN" altLang="en-US" sz="2800" b="1">
              <a:solidFill>
                <a:schemeClr val="tx1"/>
              </a:solidFill>
              <a:uFillTx/>
              <a:latin typeface="Times New Roman" panose="02020603050405020304"/>
              <a:ea typeface="华文中宋" panose="02010600040101010101" pitchFamily="2" charset="-122"/>
            </a:endParaRPr>
          </a:p>
          <a:p>
            <a:pPr indent="711200" algn="just" defTabSz="914400" fontAlgn="auto">
              <a:lnSpc>
                <a:spcPts val="4200"/>
              </a:lnSpc>
              <a:spcAft>
                <a:spcPts val="0"/>
              </a:spcAft>
              <a:buClrTx/>
              <a:buSzTx/>
              <a:buFontTx/>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rPr>
              <a:t>（一）环保指标完成情况</a:t>
            </a:r>
            <a:endParaRPr lang="zh-CN" altLang="en-US" sz="2800" b="1">
              <a:solidFill>
                <a:srgbClr val="00B050"/>
              </a:solidFill>
              <a:uFillTx/>
              <a:latin typeface="Times New Roman" panose="02020603050405020304"/>
              <a:ea typeface="华文中宋" panose="02010600040101010101" pitchFamily="2" charset="-122"/>
            </a:endParaRPr>
          </a:p>
          <a:p>
            <a:pPr indent="711200" algn="just" defTabSz="914400" fontAlgn="auto">
              <a:lnSpc>
                <a:spcPts val="4200"/>
              </a:lnSpc>
              <a:spcAft>
                <a:spcPts val="0"/>
              </a:spcAft>
              <a:buClrTx/>
              <a:buSzTx/>
              <a:buFontTx/>
              <a:extLst>
                <a:ext uri="{35155182-B16C-46BC-9424-99874614C6A1}">
                  <wpsdc:indentchars xmlns:wpsdc="http://www.wps.cn/officeDocument/2017/drawingmlCustomData" val="200" checksum="3773799597"/>
                </a:ext>
              </a:extLst>
            </a:pPr>
            <a:r>
              <a:rPr lang="zh-CN" altLang="en-US" sz="2800" b="1">
                <a:solidFill>
                  <a:srgbClr val="0070C0"/>
                </a:solidFill>
                <a:uFillTx/>
                <a:latin typeface="Times New Roman" panose="02020603050405020304"/>
                <a:ea typeface="华文中宋" panose="02010600040101010101" pitchFamily="2" charset="-122"/>
              </a:rPr>
              <a:t>1.废气排放：</a:t>
            </a:r>
            <a:r>
              <a:rPr lang="zh-CN" altLang="en-US" sz="2800" b="1">
                <a:solidFill>
                  <a:schemeClr val="tx1"/>
                </a:solidFill>
                <a:uFillTx/>
                <a:latin typeface="Times New Roman" panose="02020603050405020304"/>
                <a:ea typeface="华文中宋" panose="02010600040101010101" pitchFamily="2" charset="-122"/>
              </a:rPr>
              <a:t>颗粒物、二氧化硫、重金属（铅砷汞）分别排放5.5</a:t>
            </a:r>
            <a:r>
              <a:rPr lang="en-US" altLang="zh-CN" sz="2800" b="1">
                <a:solidFill>
                  <a:schemeClr val="tx1"/>
                </a:solidFill>
                <a:uFillTx/>
                <a:latin typeface="Times New Roman" panose="02020603050405020304"/>
                <a:ea typeface="华文中宋" panose="02010600040101010101" pitchFamily="2" charset="-122"/>
              </a:rPr>
              <a:t>t、147.4t、45kg，</a:t>
            </a:r>
            <a:r>
              <a:rPr lang="zh-CN" altLang="en-US" sz="2800" b="1">
                <a:solidFill>
                  <a:schemeClr val="tx1"/>
                </a:solidFill>
                <a:uFillTx/>
                <a:latin typeface="Times New Roman" panose="02020603050405020304"/>
                <a:ea typeface="华文中宋" panose="02010600040101010101" pitchFamily="2" charset="-122"/>
              </a:rPr>
              <a:t>其中</a:t>
            </a:r>
            <a:r>
              <a:rPr lang="en-US" altLang="zh-CN" sz="2800" b="1">
                <a:solidFill>
                  <a:schemeClr val="tx1"/>
                </a:solidFill>
                <a:uFillTx/>
                <a:latin typeface="Times New Roman" panose="02020603050405020304"/>
                <a:ea typeface="华文中宋" panose="02010600040101010101" pitchFamily="2" charset="-122"/>
              </a:rPr>
              <a:t>SO₂、NOx、</a:t>
            </a:r>
            <a:r>
              <a:rPr lang="zh-CN" altLang="en-US" sz="2800" b="1">
                <a:solidFill>
                  <a:schemeClr val="tx1"/>
                </a:solidFill>
                <a:uFillTx/>
                <a:latin typeface="Times New Roman" panose="02020603050405020304"/>
                <a:ea typeface="华文中宋" panose="02010600040101010101" pitchFamily="2" charset="-122"/>
              </a:rPr>
              <a:t>颗粒物月均值分别控制在100.2</a:t>
            </a:r>
            <a:r>
              <a:rPr lang="en-US" altLang="zh-CN" sz="2800" b="1">
                <a:solidFill>
                  <a:schemeClr val="tx1"/>
                </a:solidFill>
                <a:uFillTx/>
                <a:latin typeface="Times New Roman" panose="02020603050405020304"/>
                <a:ea typeface="华文中宋" panose="02010600040101010101" pitchFamily="2" charset="-122"/>
              </a:rPr>
              <a:t>mg/m³、20.3mg/m³、1.9mg/m³</a:t>
            </a:r>
            <a:r>
              <a:rPr lang="zh-CN" altLang="en-US" sz="2800" b="1">
                <a:solidFill>
                  <a:schemeClr val="tx1"/>
                </a:solidFill>
                <a:uFillTx/>
                <a:latin typeface="Times New Roman" panose="02020603050405020304"/>
                <a:ea typeface="华文中宋" panose="02010600040101010101" pitchFamily="2" charset="-122"/>
              </a:rPr>
              <a:t>以内；</a:t>
            </a:r>
            <a:endParaRPr lang="zh-CN" altLang="en-US" sz="2800" b="1">
              <a:uFillTx/>
              <a:latin typeface="Times New Roman" panose="02020603050405020304"/>
              <a:ea typeface="华文中宋" panose="02010600040101010101" pitchFamily="2" charset="-122"/>
            </a:endParaRPr>
          </a:p>
          <a:p>
            <a:pPr indent="711200" algn="just" defTabSz="914400" fontAlgn="auto">
              <a:lnSpc>
                <a:spcPts val="4200"/>
              </a:lnSpc>
              <a:spcAft>
                <a:spcPts val="0"/>
              </a:spcAft>
              <a:buClrTx/>
              <a:buSzTx/>
              <a:buFontTx/>
              <a:extLst>
                <a:ext uri="{35155182-B16C-46BC-9424-99874614C6A1}">
                  <wpsdc:indentchars xmlns:wpsdc="http://www.wps.cn/officeDocument/2017/drawingmlCustomData" val="200" checksum="3773799597"/>
                </a:ext>
              </a:extLst>
            </a:pPr>
            <a:r>
              <a:rPr lang="zh-CN" altLang="en-US" sz="2800" b="1">
                <a:solidFill>
                  <a:srgbClr val="0070C0"/>
                </a:solidFill>
                <a:uFillTx/>
                <a:latin typeface="Times New Roman" panose="02020603050405020304"/>
                <a:ea typeface="华文中宋" panose="02010600040101010101" pitchFamily="2" charset="-122"/>
              </a:rPr>
              <a:t>2.废水排放：</a:t>
            </a:r>
            <a:r>
              <a:rPr lang="zh-CN" altLang="en-US" sz="2800" b="1">
                <a:solidFill>
                  <a:schemeClr val="tx1"/>
                </a:solidFill>
                <a:uFillTx/>
                <a:latin typeface="Times New Roman" panose="02020603050405020304"/>
                <a:ea typeface="华文中宋" panose="02010600040101010101" pitchFamily="2" charset="-122"/>
              </a:rPr>
              <a:t>重金属废水、一般废水分别排放3.1万</a:t>
            </a:r>
            <a:r>
              <a:rPr lang="en-US" altLang="zh-CN" sz="2800" b="1">
                <a:solidFill>
                  <a:schemeClr val="tx1"/>
                </a:solidFill>
                <a:uFillTx/>
                <a:latin typeface="Times New Roman" panose="02020603050405020304"/>
                <a:ea typeface="华文中宋" panose="02010600040101010101" pitchFamily="2" charset="-122"/>
              </a:rPr>
              <a:t>m</a:t>
            </a:r>
            <a:r>
              <a:rPr lang="en-US" altLang="zh-CN" sz="2800" b="1" baseline="30000">
                <a:solidFill>
                  <a:schemeClr val="tx1"/>
                </a:solidFill>
                <a:uFillTx/>
                <a:latin typeface="Times New Roman" panose="02020603050405020304"/>
                <a:ea typeface="华文中宋" panose="02010600040101010101" pitchFamily="2" charset="-122"/>
              </a:rPr>
              <a:t>3</a:t>
            </a:r>
            <a:r>
              <a:rPr lang="en-US" altLang="zh-CN" sz="2800" b="1">
                <a:solidFill>
                  <a:schemeClr val="tx1"/>
                </a:solidFill>
                <a:uFillTx/>
                <a:latin typeface="Times New Roman" panose="02020603050405020304"/>
                <a:ea typeface="华文中宋" panose="02010600040101010101" pitchFamily="2" charset="-122"/>
              </a:rPr>
              <a:t>、123.6</a:t>
            </a:r>
            <a:r>
              <a:rPr lang="zh-CN" altLang="en-US" sz="2800" b="1">
                <a:solidFill>
                  <a:schemeClr val="tx1"/>
                </a:solidFill>
                <a:uFillTx/>
                <a:latin typeface="Times New Roman" panose="02020603050405020304"/>
                <a:ea typeface="华文中宋" panose="02010600040101010101" pitchFamily="2" charset="-122"/>
              </a:rPr>
              <a:t>万</a:t>
            </a:r>
            <a:r>
              <a:rPr lang="en-US" altLang="zh-CN" sz="2800" b="1">
                <a:solidFill>
                  <a:schemeClr val="tx1"/>
                </a:solidFill>
                <a:uFillTx/>
                <a:latin typeface="Times New Roman" panose="02020603050405020304"/>
                <a:ea typeface="华文中宋" panose="02010600040101010101" pitchFamily="2" charset="-122"/>
              </a:rPr>
              <a:t>m</a:t>
            </a:r>
            <a:r>
              <a:rPr lang="en-US" altLang="zh-CN" sz="2800" b="1" baseline="30000">
                <a:solidFill>
                  <a:schemeClr val="tx1"/>
                </a:solidFill>
                <a:uFillTx/>
                <a:latin typeface="Times New Roman" panose="02020603050405020304"/>
                <a:ea typeface="华文中宋" panose="02010600040101010101" pitchFamily="2" charset="-122"/>
              </a:rPr>
              <a:t>3</a:t>
            </a:r>
            <a:r>
              <a:rPr lang="en-US" altLang="zh-CN" sz="2800" b="1">
                <a:solidFill>
                  <a:schemeClr val="tx1"/>
                </a:solidFill>
                <a:uFillTx/>
                <a:latin typeface="Times New Roman" panose="02020603050405020304"/>
                <a:ea typeface="华文中宋" panose="02010600040101010101" pitchFamily="2" charset="-122"/>
              </a:rPr>
              <a:t>，</a:t>
            </a:r>
            <a:r>
              <a:rPr lang="zh-CN" altLang="en-US" sz="2800" b="1">
                <a:solidFill>
                  <a:schemeClr val="tx1"/>
                </a:solidFill>
                <a:uFillTx/>
                <a:latin typeface="Times New Roman" panose="02020603050405020304"/>
                <a:ea typeface="华文中宋" panose="02010600040101010101" pitchFamily="2" charset="-122"/>
              </a:rPr>
              <a:t>内部循环利用1.63万</a:t>
            </a:r>
            <a:r>
              <a:rPr lang="en-US" altLang="zh-CN" sz="2800" b="1">
                <a:solidFill>
                  <a:schemeClr val="tx1"/>
                </a:solidFill>
                <a:uFillTx/>
                <a:latin typeface="Times New Roman" panose="02020603050405020304"/>
                <a:ea typeface="华文中宋" panose="02010600040101010101" pitchFamily="2" charset="-122"/>
              </a:rPr>
              <a:t>m</a:t>
            </a:r>
            <a:r>
              <a:rPr lang="en-US" altLang="zh-CN" sz="2800" b="1" baseline="30000">
                <a:solidFill>
                  <a:schemeClr val="tx1"/>
                </a:solidFill>
                <a:uFillTx/>
                <a:latin typeface="Times New Roman" panose="02020603050405020304"/>
                <a:ea typeface="华文中宋" panose="02010600040101010101" pitchFamily="2" charset="-122"/>
              </a:rPr>
              <a:t>3</a:t>
            </a:r>
            <a:r>
              <a:rPr lang="zh-CN" altLang="en-US" sz="2800" b="1">
                <a:solidFill>
                  <a:schemeClr val="tx1"/>
                </a:solidFill>
                <a:uFillTx/>
                <a:latin typeface="Times New Roman" panose="02020603050405020304"/>
                <a:ea typeface="华文中宋" panose="02010600040101010101" pitchFamily="2" charset="-122"/>
              </a:rPr>
              <a:t>；</a:t>
            </a:r>
            <a:endParaRPr lang="zh-CN" altLang="en-US" sz="2800" b="1">
              <a:uFillTx/>
              <a:latin typeface="Times New Roman" panose="02020603050405020304"/>
              <a:ea typeface="华文中宋" panose="02010600040101010101" pitchFamily="2" charset="-122"/>
            </a:endParaRPr>
          </a:p>
          <a:p>
            <a:pPr indent="711200" algn="just" defTabSz="914400" fontAlgn="auto">
              <a:lnSpc>
                <a:spcPts val="4200"/>
              </a:lnSpc>
              <a:spcAft>
                <a:spcPts val="0"/>
              </a:spcAft>
              <a:buClrTx/>
              <a:buSzTx/>
              <a:buFontTx/>
              <a:extLst>
                <a:ext uri="{35155182-B16C-46BC-9424-99874614C6A1}">
                  <wpsdc:indentchars xmlns:wpsdc="http://www.wps.cn/officeDocument/2017/drawingmlCustomData" val="200" checksum="3773799597"/>
                </a:ext>
              </a:extLst>
            </a:pPr>
            <a:r>
              <a:rPr lang="zh-CN" altLang="en-US" sz="2800" b="1">
                <a:solidFill>
                  <a:srgbClr val="0070C0"/>
                </a:solidFill>
                <a:uFillTx/>
                <a:latin typeface="Times New Roman" panose="02020603050405020304"/>
                <a:ea typeface="华文中宋" panose="02010600040101010101" pitchFamily="2" charset="-122"/>
              </a:rPr>
              <a:t>3.固废处置：</a:t>
            </a:r>
            <a:r>
              <a:rPr lang="zh-CN" altLang="en-US" sz="2800" b="1">
                <a:solidFill>
                  <a:schemeClr val="tx1"/>
                </a:solidFill>
                <a:uFillTx/>
                <a:latin typeface="Times New Roman" panose="02020603050405020304"/>
                <a:ea typeface="华文中宋" panose="02010600040101010101" pitchFamily="2" charset="-122"/>
              </a:rPr>
              <a:t>产生固体废物21.9万</a:t>
            </a:r>
            <a:r>
              <a:rPr lang="en-US" altLang="zh-CN" sz="2800" b="1">
                <a:solidFill>
                  <a:schemeClr val="tx1"/>
                </a:solidFill>
                <a:uFillTx/>
                <a:latin typeface="Times New Roman" panose="02020603050405020304"/>
                <a:ea typeface="华文中宋" panose="02010600040101010101" pitchFamily="2" charset="-122"/>
              </a:rPr>
              <a:t>t，</a:t>
            </a:r>
            <a:r>
              <a:rPr lang="zh-CN" altLang="en-US" sz="2800" b="1">
                <a:solidFill>
                  <a:schemeClr val="tx1"/>
                </a:solidFill>
                <a:uFillTx/>
                <a:latin typeface="Times New Roman" panose="02020603050405020304"/>
                <a:ea typeface="华文中宋" panose="02010600040101010101" pitchFamily="2" charset="-122"/>
              </a:rPr>
              <a:t>利用7.8万</a:t>
            </a:r>
            <a:r>
              <a:rPr lang="en-US" altLang="zh-CN" sz="2800" b="1">
                <a:solidFill>
                  <a:schemeClr val="tx1"/>
                </a:solidFill>
                <a:uFillTx/>
                <a:latin typeface="Times New Roman" panose="02020603050405020304"/>
                <a:ea typeface="华文中宋" panose="02010600040101010101" pitchFamily="2" charset="-122"/>
              </a:rPr>
              <a:t>t，</a:t>
            </a:r>
            <a:r>
              <a:rPr lang="zh-CN" altLang="en-US" sz="2800" b="1">
                <a:solidFill>
                  <a:schemeClr val="tx1"/>
                </a:solidFill>
                <a:uFillTx/>
                <a:latin typeface="Times New Roman" panose="02020603050405020304"/>
                <a:ea typeface="华文中宋" panose="02010600040101010101" pitchFamily="2" charset="-122"/>
              </a:rPr>
              <a:t>处置2.4万</a:t>
            </a:r>
            <a:r>
              <a:rPr lang="en-US" altLang="zh-CN" sz="2800" b="1">
                <a:solidFill>
                  <a:schemeClr val="tx1"/>
                </a:solidFill>
                <a:uFillTx/>
                <a:latin typeface="Times New Roman" panose="02020603050405020304"/>
                <a:ea typeface="华文中宋" panose="02010600040101010101" pitchFamily="2" charset="-122"/>
              </a:rPr>
              <a:t>t，</a:t>
            </a:r>
            <a:r>
              <a:rPr lang="zh-CN" altLang="en-US" sz="2800" b="1">
                <a:solidFill>
                  <a:schemeClr val="tx1"/>
                </a:solidFill>
                <a:uFillTx/>
                <a:latin typeface="Times New Roman" panose="02020603050405020304"/>
                <a:ea typeface="华文中宋" panose="02010600040101010101" pitchFamily="2" charset="-122"/>
              </a:rPr>
              <a:t>贮存11.7万</a:t>
            </a:r>
            <a:r>
              <a:rPr lang="en-US" altLang="zh-CN" sz="2800" b="1">
                <a:solidFill>
                  <a:schemeClr val="tx1"/>
                </a:solidFill>
                <a:uFillTx/>
                <a:latin typeface="Times New Roman" panose="02020603050405020304"/>
                <a:ea typeface="华文中宋" panose="02010600040101010101" pitchFamily="2" charset="-122"/>
              </a:rPr>
              <a:t>t。</a:t>
            </a:r>
            <a:endParaRPr lang="zh-CN" altLang="en-US" sz="2800" b="1">
              <a:solidFill>
                <a:schemeClr val="tx1"/>
              </a:solidFill>
              <a:uFillTx/>
              <a:latin typeface="Times New Roman" panose="02020603050405020304"/>
              <a:ea typeface="华文中宋" panose="02010600040101010101" pitchFamily="2" charset="-122"/>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6696761" y="5041571"/>
            <a:ext cx="4566947" cy="819455"/>
          </a:xfrm>
          <a:prstGeom prst="rect">
            <a:avLst/>
          </a:prstGeom>
        </p:spPr>
        <p:txBody>
          <a:bodyPr wrap="square">
            <a:spAutoFit/>
          </a:bodyPr>
          <a:lstStyle>
            <a:defPPr>
              <a:defRPr lang="zh-CN"/>
            </a:defPPr>
            <a:lvl1pPr>
              <a:lnSpc>
                <a:spcPct val="150000"/>
              </a:lnSpc>
              <a:defRPr sz="1050">
                <a:solidFill>
                  <a:schemeClr val="tx1">
                    <a:lumMod val="50000"/>
                    <a:lumOff val="50000"/>
                  </a:schemeClr>
                </a:solidFill>
                <a:latin typeface="汉仪润圆-65简" panose="00020600040101010101" pitchFamily="18" charset="-122"/>
                <a:ea typeface="汉仪润圆-65简" panose="00020600040101010101" pitchFamily="18" charset="-122"/>
                <a:cs typeface="+mn-ea"/>
              </a:defRPr>
            </a:lvl1pPr>
          </a:lstStyle>
          <a:p>
            <a:r>
              <a:rPr lang="zh-CN" altLang="en-US" dirty="0">
                <a:solidFill>
                  <a:schemeClr val="bg1"/>
                </a:solidFill>
                <a:sym typeface="汉仪润圆-65简" panose="00020600040101010101" pitchFamily="18" charset="-122"/>
              </a:rPr>
              <a:t>您的正文已经简明扼要，字字珠玑，但信息却错综复杂，需要用更多的文字来表述；但请您尽可能提炼思想的精髓，否则容易造成观者的阅读压力，适得其反。</a:t>
            </a:r>
            <a:endParaRPr lang="en-ID" dirty="0">
              <a:solidFill>
                <a:schemeClr val="bg1"/>
              </a:solidFill>
              <a:sym typeface="汉仪润圆-65简" panose="00020600040101010101" pitchFamily="18" charset="-122"/>
            </a:endParaRPr>
          </a:p>
        </p:txBody>
      </p:sp>
      <p:sp>
        <p:nvSpPr>
          <p:cNvPr id="34" name="文本框 33"/>
          <p:cNvSpPr txBox="1"/>
          <p:nvPr/>
        </p:nvSpPr>
        <p:spPr>
          <a:xfrm>
            <a:off x="1159510" y="336550"/>
            <a:ext cx="852106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二</a:t>
            </a:r>
            <a:r>
              <a:rPr lang="zh-CN" altLang="en-US" sz="3600" b="1" dirty="0">
                <a:solidFill>
                  <a:srgbClr val="095BE2"/>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a:t>
            </a:r>
            <a:r>
              <a:rPr lang="zh-CN" altLang="en-US" sz="3600" b="1" dirty="0">
                <a:solidFill>
                  <a:srgbClr val="095BE2"/>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三季度重点工作完成情况</a:t>
            </a:r>
            <a:endParaRPr lang="zh-CN" altLang="en-US" sz="3600" b="1" dirty="0">
              <a:solidFill>
                <a:srgbClr val="095BE2"/>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endParaRPr>
          </a:p>
        </p:txBody>
      </p:sp>
      <p:sp>
        <p:nvSpPr>
          <p:cNvPr id="3" name="文本框 2"/>
          <p:cNvSpPr txBox="1"/>
          <p:nvPr/>
        </p:nvSpPr>
        <p:spPr>
          <a:xfrm>
            <a:off x="668655" y="900430"/>
            <a:ext cx="10913110" cy="5794375"/>
          </a:xfrm>
          <a:prstGeom prst="rect">
            <a:avLst/>
          </a:prstGeom>
        </p:spPr>
        <p:txBody>
          <a:bodyPr wrap="square">
            <a:noAutofit/>
          </a:bodyPr>
          <a:p>
            <a:pPr indent="711200" algn="just" defTabSz="914400" fontAlgn="auto">
              <a:lnSpc>
                <a:spcPts val="4800"/>
              </a:lnSpc>
              <a:spcAft>
                <a:spcPts val="0"/>
              </a:spcAft>
              <a:buClrTx/>
              <a:buSzTx/>
              <a:buFontTx/>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rPr>
              <a:t>（二）重点工作开展情况</a:t>
            </a:r>
            <a:endParaRPr lang="zh-CN" altLang="en-US" sz="2800" b="1">
              <a:solidFill>
                <a:srgbClr val="00B050"/>
              </a:solidFill>
              <a:uFillTx/>
              <a:latin typeface="Times New Roman" panose="02020603050405020304"/>
              <a:ea typeface="华文中宋" panose="02010600040101010101" pitchFamily="2" charset="-122"/>
            </a:endParaRPr>
          </a:p>
          <a:p>
            <a:pPr indent="711200" algn="just" defTabSz="266700" fontAlgn="auto">
              <a:lnSpc>
                <a:spcPts val="4800"/>
              </a:lnSpc>
              <a:buClrTx/>
              <a:buSzTx/>
              <a:buFontTx/>
              <a:extLst>
                <a:ext uri="{35155182-B16C-46BC-9424-99874614C6A1}">
                  <wpsdc:indentchars xmlns:wpsdc="http://www.wps.cn/officeDocument/2017/drawingmlCustomData" val="200" checksum="3773799597"/>
                </a:ext>
              </a:extLst>
            </a:pPr>
            <a:r>
              <a:rPr lang="zh-CN" altLang="en-US" sz="2800" b="1">
                <a:solidFill>
                  <a:srgbClr val="0070C0"/>
                </a:solidFill>
                <a:uFillTx/>
                <a:latin typeface="Times New Roman" panose="02020603050405020304"/>
                <a:ea typeface="华文中宋" panose="02010600040101010101" pitchFamily="2" charset="-122"/>
              </a:rPr>
              <a:t>1.合规手续办理进展：</a:t>
            </a:r>
            <a:r>
              <a:rPr lang="zh-CN" altLang="en-US" sz="2800" b="1">
                <a:solidFill>
                  <a:schemeClr val="tx1"/>
                </a:solidFill>
                <a:uFillTx/>
                <a:latin typeface="Times New Roman" panose="02020603050405020304"/>
                <a:ea typeface="华文中宋" panose="02010600040101010101" pitchFamily="2" charset="-122"/>
              </a:rPr>
              <a:t>取得8条生产线危废经营许可证；本部铂族金属、前红泉金矿详查等3个项目取得环评批复，熔炼离子液等项目完成环评登记，其他稀散金属等7个项目环评正常推进；完成贵金属和熔炼系统排污许可证变更共计5次。</a:t>
            </a:r>
            <a:endParaRPr lang="zh-CN" altLang="en-US" sz="2800" b="1">
              <a:uFillTx/>
              <a:latin typeface="Times New Roman" panose="02020603050405020304"/>
              <a:ea typeface="华文中宋" panose="02010600040101010101" pitchFamily="2" charset="-122"/>
              <a:sym typeface="+mn-ea"/>
            </a:endParaRPr>
          </a:p>
          <a:p>
            <a:pPr indent="711200" algn="just" defTabSz="266700" fontAlgn="auto">
              <a:lnSpc>
                <a:spcPts val="4800"/>
              </a:lnSpc>
              <a:buClrTx/>
              <a:buSzTx/>
              <a:buFontTx/>
              <a:extLst>
                <a:ext uri="{35155182-B16C-46BC-9424-99874614C6A1}">
                  <wpsdc:indentchars xmlns:wpsdc="http://www.wps.cn/officeDocument/2017/drawingmlCustomData" val="200" checksum="3773799597"/>
                </a:ext>
              </a:extLst>
            </a:pPr>
            <a:r>
              <a:rPr lang="zh-CN" altLang="en-US" sz="2800" b="1">
                <a:solidFill>
                  <a:srgbClr val="0070C0"/>
                </a:solidFill>
                <a:uFillTx/>
                <a:latin typeface="Times New Roman" panose="02020603050405020304"/>
                <a:ea typeface="华文中宋" panose="02010600040101010101" pitchFamily="2" charset="-122"/>
                <a:sym typeface="+mn-ea"/>
              </a:rPr>
              <a:t>2.环境检查开展情况：</a:t>
            </a:r>
            <a:r>
              <a:rPr lang="zh-CN" altLang="en-US" sz="2800" b="1">
                <a:solidFill>
                  <a:schemeClr val="tx1"/>
                </a:solidFill>
                <a:uFillTx/>
                <a:latin typeface="Times New Roman" panose="02020603050405020304"/>
                <a:ea typeface="华文中宋" panose="02010600040101010101" pitchFamily="2" charset="-122"/>
                <a:sym typeface="+mn-ea"/>
              </a:rPr>
              <a:t>集团通报金川铜贵本部3项问题。内部开展环保检查5次，查出问题69项，水、气、渣管理分别占14.2%、32.6%、46.9%，问题数量前三分厂为：铜盐分厂、贵金属冶炼分厂、熔炼一分厂。</a:t>
            </a:r>
            <a:endParaRPr lang="zh-CN" altLang="en-US" sz="2800" b="1">
              <a:solidFill>
                <a:schemeClr val="tx1"/>
              </a:solidFill>
              <a:uFillTx/>
              <a:latin typeface="Times New Roman" panose="02020603050405020304"/>
              <a:ea typeface="华文中宋" panose="02010600040101010101" pitchFamily="2" charset="-122"/>
              <a:sym typeface="+mn-ea"/>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6696761" y="5041571"/>
            <a:ext cx="4566947" cy="819455"/>
          </a:xfrm>
          <a:prstGeom prst="rect">
            <a:avLst/>
          </a:prstGeom>
        </p:spPr>
        <p:txBody>
          <a:bodyPr wrap="square">
            <a:spAutoFit/>
          </a:bodyPr>
          <a:lstStyle>
            <a:defPPr>
              <a:defRPr lang="zh-CN"/>
            </a:defPPr>
            <a:lvl1pPr>
              <a:lnSpc>
                <a:spcPct val="150000"/>
              </a:lnSpc>
              <a:defRPr sz="1050">
                <a:solidFill>
                  <a:schemeClr val="tx1">
                    <a:lumMod val="50000"/>
                    <a:lumOff val="50000"/>
                  </a:schemeClr>
                </a:solidFill>
                <a:latin typeface="汉仪润圆-65简" panose="00020600040101010101" pitchFamily="18" charset="-122"/>
                <a:ea typeface="汉仪润圆-65简" panose="00020600040101010101" pitchFamily="18" charset="-122"/>
                <a:cs typeface="+mn-ea"/>
              </a:defRPr>
            </a:lvl1pPr>
          </a:lstStyle>
          <a:p>
            <a:r>
              <a:rPr lang="zh-CN" altLang="en-US" dirty="0">
                <a:solidFill>
                  <a:schemeClr val="bg1"/>
                </a:solidFill>
                <a:sym typeface="汉仪润圆-65简" panose="00020600040101010101" pitchFamily="18" charset="-122"/>
              </a:rPr>
              <a:t>您的正文已经简明扼要，字字珠玑，但信息却错综复杂，需要用更多的文字来表述；但请您尽可能提炼思想的精髓，否则容易造成观者的阅读压力，适得其反。</a:t>
            </a:r>
            <a:endParaRPr lang="en-ID" dirty="0">
              <a:solidFill>
                <a:schemeClr val="bg1"/>
              </a:solidFill>
              <a:sym typeface="汉仪润圆-65简" panose="00020600040101010101" pitchFamily="18" charset="-122"/>
            </a:endParaRPr>
          </a:p>
        </p:txBody>
      </p:sp>
      <p:sp>
        <p:nvSpPr>
          <p:cNvPr id="34" name="文本框 33"/>
          <p:cNvSpPr txBox="1"/>
          <p:nvPr/>
        </p:nvSpPr>
        <p:spPr>
          <a:xfrm>
            <a:off x="1159510" y="336550"/>
            <a:ext cx="852106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二</a:t>
            </a:r>
            <a:r>
              <a:rPr lang="zh-CN" altLang="en-US" sz="3600" b="1" dirty="0">
                <a:solidFill>
                  <a:srgbClr val="095BE2"/>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a:t>
            </a:r>
            <a:r>
              <a:rPr lang="zh-CN" altLang="en-US" sz="3600" b="1" dirty="0">
                <a:solidFill>
                  <a:srgbClr val="095BE2"/>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rPr>
              <a:t>三季度重点工作完成情况</a:t>
            </a:r>
            <a:endParaRPr lang="zh-CN" altLang="en-US" sz="3600" b="1" dirty="0">
              <a:solidFill>
                <a:srgbClr val="095BE2"/>
              </a:solidFill>
              <a:latin typeface="Times New Roman" panose="02020603050405020304" pitchFamily="18" charset="0"/>
              <a:ea typeface="汉仪润圆-65简" panose="00020600040101010101" pitchFamily="18" charset="-122"/>
              <a:cs typeface="Times New Roman" panose="02020603050405020304" pitchFamily="18" charset="0"/>
              <a:sym typeface="汉仪润圆-65简" panose="00020600040101010101" pitchFamily="18" charset="-122"/>
            </a:endParaRPr>
          </a:p>
        </p:txBody>
      </p:sp>
      <p:sp>
        <p:nvSpPr>
          <p:cNvPr id="3" name="文本框 2"/>
          <p:cNvSpPr txBox="1"/>
          <p:nvPr/>
        </p:nvSpPr>
        <p:spPr>
          <a:xfrm>
            <a:off x="668655" y="1149350"/>
            <a:ext cx="10913110" cy="5507355"/>
          </a:xfrm>
          <a:prstGeom prst="rect">
            <a:avLst/>
          </a:prstGeom>
        </p:spPr>
        <p:txBody>
          <a:bodyPr wrap="square">
            <a:noAutofit/>
          </a:bodyPr>
          <a:p>
            <a:pPr indent="711200" algn="just" defTabSz="266700" fontAlgn="auto">
              <a:lnSpc>
                <a:spcPts val="4600"/>
              </a:lnSpc>
              <a:buClrTx/>
              <a:buSzTx/>
              <a:buFontTx/>
              <a:extLst>
                <a:ext uri="{35155182-B16C-46BC-9424-99874614C6A1}">
                  <wpsdc:indentchars xmlns:wpsdc="http://www.wps.cn/officeDocument/2017/drawingmlCustomData" val="200" checksum="3773799597"/>
                </a:ext>
              </a:extLst>
            </a:pPr>
            <a:r>
              <a:rPr lang="en-US" altLang="zh-CN" sz="2800" b="1">
                <a:solidFill>
                  <a:srgbClr val="0070C0"/>
                </a:solidFill>
                <a:uFillTx/>
                <a:latin typeface="Times New Roman" panose="02020603050405020304"/>
                <a:ea typeface="华文中宋" panose="02010600040101010101" pitchFamily="2" charset="-122"/>
              </a:rPr>
              <a:t>3.</a:t>
            </a:r>
            <a:r>
              <a:rPr lang="zh-CN" altLang="en-US" sz="2800" b="1">
                <a:solidFill>
                  <a:srgbClr val="0070C0"/>
                </a:solidFill>
                <a:uFillTx/>
                <a:latin typeface="Times New Roman" panose="02020603050405020304"/>
                <a:ea typeface="华文中宋" panose="02010600040101010101" pitchFamily="2" charset="-122"/>
              </a:rPr>
              <a:t>污染治理项目推进：</a:t>
            </a:r>
            <a:r>
              <a:rPr lang="zh-CN" altLang="en-US" sz="2800" b="1">
                <a:solidFill>
                  <a:schemeClr val="tx1"/>
                </a:solidFill>
                <a:uFillTx/>
                <a:latin typeface="Times New Roman" panose="02020603050405020304"/>
                <a:ea typeface="华文中宋" panose="02010600040101010101" pitchFamily="2" charset="-122"/>
              </a:rPr>
              <a:t>离子液项目主体施工已完成80%，进入消缺阶段；铜盐废水资源循环利用项目进入厂房施工阶段；贵金属危废库房项目正在办理土地转让手续，完善施工图（进度滞后）。</a:t>
            </a:r>
            <a:endParaRPr lang="zh-CN" altLang="en-US" sz="2800" b="1">
              <a:solidFill>
                <a:srgbClr val="0070C0"/>
              </a:solidFill>
              <a:uFillTx/>
              <a:latin typeface="Times New Roman" panose="02020603050405020304"/>
              <a:ea typeface="华文中宋" panose="02010600040101010101" pitchFamily="2" charset="-122"/>
            </a:endParaRPr>
          </a:p>
          <a:p>
            <a:pPr indent="711200" algn="just" defTabSz="266700" fontAlgn="auto">
              <a:lnSpc>
                <a:spcPts val="4600"/>
              </a:lnSpc>
              <a:buClrTx/>
              <a:buSzTx/>
              <a:buFontTx/>
              <a:extLst>
                <a:ext uri="{35155182-B16C-46BC-9424-99874614C6A1}">
                  <wpsdc:indentchars xmlns:wpsdc="http://www.wps.cn/officeDocument/2017/drawingmlCustomData" val="200" checksum="3773799597"/>
                </a:ext>
              </a:extLst>
            </a:pPr>
            <a:r>
              <a:rPr lang="en-US" altLang="zh-CN" sz="2800" b="1">
                <a:solidFill>
                  <a:srgbClr val="0070C0"/>
                </a:solidFill>
                <a:uFillTx/>
                <a:latin typeface="Times New Roman" panose="02020603050405020304"/>
                <a:ea typeface="华文中宋" panose="02010600040101010101" pitchFamily="2" charset="-122"/>
              </a:rPr>
              <a:t>4.</a:t>
            </a:r>
            <a:r>
              <a:rPr lang="zh-CN" altLang="en-US" sz="2800" b="1">
                <a:solidFill>
                  <a:srgbClr val="0070C0"/>
                </a:solidFill>
                <a:uFillTx/>
                <a:latin typeface="Times New Roman" panose="02020603050405020304"/>
                <a:ea typeface="华文中宋" panose="02010600040101010101" pitchFamily="2" charset="-122"/>
              </a:rPr>
              <a:t>其他专项工作开展：</a:t>
            </a:r>
            <a:r>
              <a:rPr lang="zh-CN" altLang="en-US" sz="2800" b="1">
                <a:solidFill>
                  <a:schemeClr val="tx1"/>
                </a:solidFill>
                <a:uFillTx/>
                <a:latin typeface="Times New Roman" panose="02020603050405020304"/>
                <a:ea typeface="华文中宋" panose="02010600040101010101" pitchFamily="2" charset="-122"/>
              </a:rPr>
              <a:t>完成省级环保督察问题整改上报；侧吹还原炉自动监测设施顺利联网；开展了环境法规和14项环境管理制度培训，9项环境管理制度修订；金川铜贵突发环境事件应急预案通过专家评审；完善一般固废填埋场地下水监测系统并备案；持续开展大气污染防治工作；</a:t>
            </a:r>
            <a:r>
              <a:rPr lang="zh-CN" altLang="en-US" sz="2800" b="1">
                <a:uFillTx/>
                <a:latin typeface="Times New Roman" panose="02020603050405020304"/>
                <a:ea typeface="华文中宋" panose="02010600040101010101" pitchFamily="2" charset="-122"/>
                <a:sym typeface="+mn-ea"/>
              </a:rPr>
              <a:t>熔炼一和</a:t>
            </a:r>
            <a:r>
              <a:rPr lang="zh-CN" altLang="en-US" sz="2800" b="1">
                <a:solidFill>
                  <a:schemeClr val="tx1"/>
                </a:solidFill>
                <a:uFillTx/>
                <a:latin typeface="Times New Roman" panose="02020603050405020304"/>
                <a:ea typeface="华文中宋" panose="02010600040101010101" pitchFamily="2" charset="-122"/>
              </a:rPr>
              <a:t>铜盐分厂危废贮存库正式投用；2025年度碳排放报告通过核查。</a:t>
            </a:r>
            <a:endParaRPr lang="zh-CN" altLang="en-US" sz="2800" b="1">
              <a:solidFill>
                <a:schemeClr val="tx1"/>
              </a:solidFill>
              <a:uFillTx/>
              <a:latin typeface="Times New Roman" panose="02020603050405020304"/>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9510" y="336550"/>
            <a:ext cx="1008443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三、存在的问题</a:t>
            </a:r>
            <a:endPar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7" name="文本框 6"/>
          <p:cNvSpPr txBox="1"/>
          <p:nvPr/>
        </p:nvSpPr>
        <p:spPr>
          <a:xfrm>
            <a:off x="677545" y="1224915"/>
            <a:ext cx="10831830" cy="3553460"/>
          </a:xfrm>
          <a:prstGeom prst="rect">
            <a:avLst/>
          </a:prstGeom>
        </p:spPr>
        <p:txBody>
          <a:bodyPr wrap="square">
            <a:spAutoFit/>
          </a:bodyPr>
          <a:p>
            <a:pPr indent="711200" algn="just" defTabSz="914400" fontAlgn="auto">
              <a:lnSpc>
                <a:spcPts val="4500"/>
              </a:lnSpc>
              <a:spcAft>
                <a:spcPts val="0"/>
              </a:spcAft>
              <a:buClrTx/>
              <a:buSzTx/>
              <a:buFontTx/>
              <a:buNone/>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rPr>
              <a:t>（一）</a:t>
            </a:r>
            <a:r>
              <a:rPr lang="zh-CN" altLang="en-US" sz="2800" b="1">
                <a:solidFill>
                  <a:srgbClr val="00B050"/>
                </a:solidFill>
                <a:uFillTx/>
                <a:latin typeface="Times New Roman" panose="02020603050405020304"/>
                <a:ea typeface="华文中宋" panose="02010600040101010101" pitchFamily="2" charset="-122"/>
                <a:sym typeface="+mn-ea"/>
              </a:rPr>
              <a:t>外部环境管控日渐趋严</a:t>
            </a:r>
            <a:endParaRPr lang="zh-CN" altLang="en-US" sz="2800" b="1">
              <a:solidFill>
                <a:srgbClr val="00B050"/>
              </a:solidFill>
              <a:uFillTx/>
              <a:latin typeface="Times New Roman" panose="02020603050405020304"/>
              <a:ea typeface="华文中宋" panose="02010600040101010101" pitchFamily="2" charset="-122"/>
            </a:endParaRPr>
          </a:p>
          <a:p>
            <a:pPr indent="711200" algn="just" defTabSz="266700" fontAlgn="auto">
              <a:lnSpc>
                <a:spcPts val="4500"/>
              </a:lnSpc>
              <a:spcAft>
                <a:spcPts val="0"/>
              </a:spcAft>
              <a:buClrTx/>
              <a:buSzTx/>
              <a:buFontTx/>
              <a:buNone/>
              <a:extLst>
                <a:ext uri="{35155182-B16C-46BC-9424-99874614C6A1}">
                  <wpsdc:indentchars xmlns:wpsdc="http://www.wps.cn/officeDocument/2017/drawingmlCustomData" val="200" checksum="3773799597"/>
                </a:ext>
              </a:extLst>
            </a:pPr>
            <a:r>
              <a:rPr lang="zh-CN" altLang="en-US" sz="2800" b="1">
                <a:uFillTx/>
                <a:latin typeface="Times New Roman" panose="02020603050405020304"/>
                <a:ea typeface="华文中宋" panose="02010600040101010101" pitchFamily="2" charset="-122"/>
              </a:rPr>
              <a:t>《生态环境法典》对违法违规的企业、个人提出了更高要求和更加严厉的惩罚方式，处罚力度、追责范围、合规要求全面提升，“企业”在法典中出现了202次，是绝对的责任主体。同时《铜镍钴工业污染物排放标准》进入发布前的征求意见阶段，提出更严格、更具体的管控措施和要求。</a:t>
            </a:r>
            <a:endParaRPr lang="zh-CN" altLang="en-US" sz="2800" b="1">
              <a:solidFill>
                <a:schemeClr val="tx1"/>
              </a:solidFill>
              <a:uFillTx/>
              <a:latin typeface="Times New Roman" panose="02020603050405020304"/>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9510" y="336550"/>
            <a:ext cx="1008443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三、存在的问题</a:t>
            </a:r>
            <a:endPar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7" name="文本框 6"/>
          <p:cNvSpPr txBox="1"/>
          <p:nvPr/>
        </p:nvSpPr>
        <p:spPr>
          <a:xfrm>
            <a:off x="677545" y="1196340"/>
            <a:ext cx="10831830" cy="4707890"/>
          </a:xfrm>
          <a:prstGeom prst="rect">
            <a:avLst/>
          </a:prstGeom>
        </p:spPr>
        <p:txBody>
          <a:bodyPr wrap="square">
            <a:spAutoFit/>
          </a:bodyPr>
          <a:p>
            <a:pPr indent="711200" algn="just" defTabSz="266700" fontAlgn="auto">
              <a:lnSpc>
                <a:spcPts val="4500"/>
              </a:lnSpc>
              <a:spcAft>
                <a:spcPts val="0"/>
              </a:spcAft>
              <a:buClrTx/>
              <a:buSzTx/>
              <a:buFontTx/>
              <a:buNone/>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rPr>
              <a:t>（二）</a:t>
            </a:r>
            <a:r>
              <a:rPr lang="zh-CN" altLang="en-US" sz="2800" b="1">
                <a:solidFill>
                  <a:srgbClr val="00B050"/>
                </a:solidFill>
                <a:uFillTx/>
                <a:latin typeface="Times New Roman" panose="02020603050405020304"/>
                <a:ea typeface="华文中宋" panose="02010600040101010101" pitchFamily="2" charset="-122"/>
                <a:sym typeface="+mn-ea"/>
              </a:rPr>
              <a:t>厂区环境治理难度较大</a:t>
            </a:r>
            <a:endParaRPr lang="zh-CN" altLang="en-US" sz="2800" b="1">
              <a:solidFill>
                <a:srgbClr val="00B050"/>
              </a:solidFill>
              <a:uFillTx/>
              <a:latin typeface="Times New Roman" panose="02020603050405020304"/>
              <a:ea typeface="华文中宋" panose="02010600040101010101" pitchFamily="2" charset="-122"/>
            </a:endParaRPr>
          </a:p>
          <a:p>
            <a:pPr indent="711200" algn="just" defTabSz="266700" fontAlgn="auto">
              <a:lnSpc>
                <a:spcPts val="4500"/>
              </a:lnSpc>
              <a:spcAft>
                <a:spcPts val="0"/>
              </a:spcAft>
              <a:buClrTx/>
              <a:buSzTx/>
              <a:buFontTx/>
              <a:buNone/>
              <a:extLst>
                <a:ext uri="{35155182-B16C-46BC-9424-99874614C6A1}">
                  <wpsdc:indentchars xmlns:wpsdc="http://www.wps.cn/officeDocument/2017/drawingmlCustomData" val="200" checksum="3773799597"/>
                </a:ext>
              </a:extLst>
            </a:pPr>
            <a:r>
              <a:rPr lang="zh-CN" altLang="en-US" sz="2800" b="1">
                <a:solidFill>
                  <a:schemeClr val="tx1"/>
                </a:solidFill>
                <a:uFillTx/>
                <a:latin typeface="Times New Roman" panose="02020603050405020304"/>
                <a:ea typeface="华文中宋" panose="02010600040101010101" pitchFamily="2" charset="-122"/>
              </a:rPr>
              <a:t>部分分厂露天堆存中间物料和一般固废等不符合环保管控要求，环境风险较大；贵金属分厂废气成分复杂，污染治理设施与生产工艺匹配度不高，高负荷生产烟气影响周边环境的情况时有发生。</a:t>
            </a:r>
            <a:endParaRPr lang="zh-CN" altLang="en-US" sz="2800" b="1">
              <a:solidFill>
                <a:schemeClr val="tx1"/>
              </a:solidFill>
              <a:uFillTx/>
              <a:latin typeface="Times New Roman" panose="02020603050405020304"/>
              <a:ea typeface="华文中宋" panose="02010600040101010101" pitchFamily="2" charset="-122"/>
            </a:endParaRPr>
          </a:p>
          <a:p>
            <a:pPr indent="711200" algn="just" defTabSz="266700" fontAlgn="auto">
              <a:lnSpc>
                <a:spcPts val="4500"/>
              </a:lnSpc>
              <a:spcAft>
                <a:spcPts val="0"/>
              </a:spcAft>
              <a:buClrTx/>
              <a:buSzTx/>
              <a:buFontTx/>
              <a:buNone/>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sym typeface="+mn-ea"/>
              </a:rPr>
              <a:t>（三）环境法规要求落实不及时</a:t>
            </a:r>
            <a:endParaRPr lang="zh-CN" altLang="en-US" sz="2800" b="1">
              <a:solidFill>
                <a:srgbClr val="00B050"/>
              </a:solidFill>
              <a:uFillTx/>
              <a:latin typeface="Times New Roman" panose="02020603050405020304"/>
              <a:ea typeface="华文中宋" panose="02010600040101010101" pitchFamily="2" charset="-122"/>
            </a:endParaRPr>
          </a:p>
          <a:p>
            <a:pPr indent="711200" algn="just" defTabSz="266700" fontAlgn="auto">
              <a:lnSpc>
                <a:spcPts val="4500"/>
              </a:lnSpc>
              <a:spcAft>
                <a:spcPts val="0"/>
              </a:spcAft>
              <a:buClrTx/>
              <a:buSzTx/>
              <a:buFontTx/>
              <a:buNone/>
              <a:extLst>
                <a:ext uri="{35155182-B16C-46BC-9424-99874614C6A1}">
                  <wpsdc:indentchars xmlns:wpsdc="http://www.wps.cn/officeDocument/2017/drawingmlCustomData" val="200" checksum="3773799597"/>
                </a:ext>
              </a:extLst>
            </a:pPr>
            <a:r>
              <a:rPr lang="zh-CN" altLang="en-US" sz="2800" b="1">
                <a:solidFill>
                  <a:schemeClr val="tx1"/>
                </a:solidFill>
                <a:uFillTx/>
                <a:latin typeface="Times New Roman" panose="02020603050405020304"/>
                <a:ea typeface="华文中宋" panose="02010600040101010101" pitchFamily="2" charset="-122"/>
              </a:rPr>
              <a:t>执行国家危险废物物联网管控措施不严格，存在物账不符、扫码不及时等问题；废水处理系统存在记录和环境保护标识不完善等问题。</a:t>
            </a:r>
            <a:endParaRPr lang="zh-CN" altLang="en-US" sz="2800" b="1">
              <a:solidFill>
                <a:schemeClr val="tx1"/>
              </a:solidFill>
              <a:uFillTx/>
              <a:latin typeface="Times New Roman" panose="02020603050405020304"/>
              <a:ea typeface="华文中宋" panose="02010600040101010101"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9510" y="336550"/>
            <a:ext cx="823404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四、四季度重点工作安排</a:t>
            </a:r>
            <a:endParaRPr lang="zh-CN" altLang="en-US" sz="3600" b="1" dirty="0">
              <a:solidFill>
                <a:schemeClr val="tx1">
                  <a:lumMod val="75000"/>
                  <a:lumOff val="25000"/>
                </a:schemeClr>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7" name="文本框 6"/>
          <p:cNvSpPr txBox="1"/>
          <p:nvPr/>
        </p:nvSpPr>
        <p:spPr>
          <a:xfrm>
            <a:off x="803910" y="1605280"/>
            <a:ext cx="10553065" cy="3169285"/>
          </a:xfrm>
          <a:prstGeom prst="rect">
            <a:avLst/>
          </a:prstGeom>
        </p:spPr>
        <p:txBody>
          <a:bodyPr wrap="square">
            <a:spAutoFit/>
          </a:bodyPr>
          <a:p>
            <a:pPr indent="812800" algn="just" defTabSz="266700" fontAlgn="auto">
              <a:lnSpc>
                <a:spcPts val="6000"/>
              </a:lnSpc>
              <a:buClrTx/>
              <a:buSzTx/>
              <a:buNone/>
              <a:extLst>
                <a:ext uri="{35155182-B16C-46BC-9424-99874614C6A1}">
                  <wpsdc:indentchars xmlns:wpsdc="http://www.wps.cn/officeDocument/2017/drawingmlCustomData" val="200" checksum="3877492575"/>
                </a:ext>
              </a:extLst>
            </a:pPr>
            <a:r>
              <a:rPr lang="zh-CN" altLang="en-US" sz="3200" b="1">
                <a:solidFill>
                  <a:srgbClr val="00B050"/>
                </a:solidFill>
                <a:uFillTx/>
                <a:latin typeface="Times New Roman" panose="02020603050405020304"/>
                <a:ea typeface="华文中宋" panose="02010600040101010101" pitchFamily="2" charset="-122"/>
                <a:sym typeface="+mn-ea"/>
              </a:rPr>
              <a:t>1.持续开展生态环境培训：</a:t>
            </a:r>
            <a:r>
              <a:rPr lang="zh-CN" altLang="en-US" sz="3200" b="1">
                <a:uFillTx/>
                <a:latin typeface="Times New Roman" panose="02020603050405020304"/>
                <a:ea typeface="华文中宋" panose="02010600040101010101" pitchFamily="2" charset="-122"/>
                <a:sym typeface="+mn-ea"/>
              </a:rPr>
              <a:t>针对近期颁布施行的《生态环境法典》《美丽中国建设“十五五”规划》《固体废物污染防治“十五五”规划》，持续开展宣贯培训，提升全员环境守法意识，全面落实新法规、新标准要求。</a:t>
            </a:r>
            <a:endParaRPr lang="zh-CN" altLang="en-US" sz="3200" b="1">
              <a:solidFill>
                <a:schemeClr val="tx1"/>
              </a:solidFill>
              <a:uFillTx/>
              <a:latin typeface="Times New Roman" panose="02020603050405020304"/>
              <a:ea typeface="华文中宋" panose="02010600040101010101" pitchFamily="2" charset="-122"/>
              <a:sym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9510" y="336550"/>
            <a:ext cx="823404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a:t>
            </a: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四季度重点工作安排</a:t>
            </a:r>
            <a:endParaRPr lang="zh-CN" altLang="en-US" sz="3600" b="1" dirty="0">
              <a:solidFill>
                <a:schemeClr val="tx1">
                  <a:lumMod val="75000"/>
                  <a:lumOff val="25000"/>
                </a:schemeClr>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7" name="文本框 6"/>
          <p:cNvSpPr txBox="1"/>
          <p:nvPr/>
        </p:nvSpPr>
        <p:spPr>
          <a:xfrm>
            <a:off x="803910" y="1297305"/>
            <a:ext cx="10553065" cy="4507230"/>
          </a:xfrm>
          <a:prstGeom prst="rect">
            <a:avLst/>
          </a:prstGeom>
        </p:spPr>
        <p:txBody>
          <a:bodyPr wrap="square">
            <a:noAutofit/>
          </a:bodyPr>
          <a:p>
            <a:pPr indent="711200" algn="just" defTabSz="266700" fontAlgn="auto">
              <a:lnSpc>
                <a:spcPts val="5000"/>
              </a:lnSpc>
              <a:buClrTx/>
              <a:buSzTx/>
              <a:buNone/>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sym typeface="+mn-ea"/>
              </a:rPr>
              <a:t>2.持续完善污染治理设施：</a:t>
            </a:r>
            <a:r>
              <a:rPr lang="zh-CN" altLang="en-US" sz="2800" b="1">
                <a:solidFill>
                  <a:schemeClr val="tx1"/>
                </a:solidFill>
                <a:uFillTx/>
                <a:latin typeface="Times New Roman" panose="02020603050405020304"/>
                <a:ea typeface="华文中宋" panose="02010600040101010101" pitchFamily="2" charset="-122"/>
                <a:sym typeface="+mn-ea"/>
              </a:rPr>
              <a:t>各分厂要以生态环境质量全面改善，主要污染物排放总量持续减排为目标，结合即将修订发布的《</a:t>
            </a:r>
            <a:r>
              <a:rPr lang="zh-CN" altLang="en-US" sz="2800" b="1">
                <a:uFillTx/>
                <a:latin typeface="Times New Roman" panose="02020603050405020304"/>
                <a:ea typeface="华文中宋" panose="02010600040101010101" pitchFamily="2" charset="-122"/>
                <a:sym typeface="+mn-ea"/>
              </a:rPr>
              <a:t>铜镍钴工业污染物排放标准</a:t>
            </a:r>
            <a:r>
              <a:rPr lang="zh-CN" altLang="en-US" sz="2800" b="1">
                <a:solidFill>
                  <a:schemeClr val="tx1"/>
                </a:solidFill>
                <a:uFillTx/>
                <a:latin typeface="Times New Roman" panose="02020603050405020304"/>
                <a:ea typeface="华文中宋" panose="02010600040101010101" pitchFamily="2" charset="-122"/>
                <a:sym typeface="+mn-ea"/>
              </a:rPr>
              <a:t>》，申报2027年技改项目。贵金属分厂重点关注各类小气体源头治理和废水达标排放；熔炼一分厂提前完善合成炉厂房烟气收集设施，为离子液项目高效运行做准备；硫酸分厂提升脱硫脱硝工艺和研究砷渣减量技术，为落实《固体废物污染防治“十五五”规划》做准备。</a:t>
            </a:r>
            <a:endParaRPr lang="zh-CN" altLang="en-US" sz="2800" b="1">
              <a:solidFill>
                <a:schemeClr val="tx1"/>
              </a:solidFill>
              <a:uFillTx/>
              <a:latin typeface="Times New Roman" panose="02020603050405020304"/>
              <a:ea typeface="华文中宋" panose="02010600040101010101" pitchFamily="2" charset="-122"/>
              <a:sym typeface="+mn-ea"/>
            </a:endParaRPr>
          </a:p>
          <a:p>
            <a:pPr indent="812800" algn="just" defTabSz="266700" fontAlgn="auto">
              <a:lnSpc>
                <a:spcPts val="5300"/>
              </a:lnSpc>
              <a:buClrTx/>
              <a:buSzTx/>
              <a:buNone/>
              <a:extLst>
                <a:ext uri="{35155182-B16C-46BC-9424-99874614C6A1}">
                  <wpsdc:indentchars xmlns:wpsdc="http://www.wps.cn/officeDocument/2017/drawingmlCustomData" val="200" checksum="3877492575"/>
                </a:ext>
              </a:extLst>
            </a:pPr>
            <a:endParaRPr lang="zh-CN" altLang="en-US" sz="3200" b="1">
              <a:solidFill>
                <a:schemeClr val="tx1"/>
              </a:solidFill>
              <a:uFillTx/>
              <a:latin typeface="Times New Roman" panose="02020603050405020304"/>
              <a:ea typeface="华文中宋" panose="02010600040101010101" pitchFamily="2" charset="-122"/>
              <a:sym typeface="+mn-ea"/>
            </a:endParaRPr>
          </a:p>
          <a:p>
            <a:pPr indent="812800" algn="just" defTabSz="266700" fontAlgn="auto">
              <a:lnSpc>
                <a:spcPts val="5300"/>
              </a:lnSpc>
              <a:buClrTx/>
              <a:buSzTx/>
              <a:buNone/>
              <a:extLst>
                <a:ext uri="{35155182-B16C-46BC-9424-99874614C6A1}">
                  <wpsdc:indentchars xmlns:wpsdc="http://www.wps.cn/officeDocument/2017/drawingmlCustomData" val="200" checksum="3877492575"/>
                </a:ext>
              </a:extLst>
            </a:pPr>
            <a:endParaRPr lang="zh-CN" altLang="en-US" sz="3200" b="1">
              <a:solidFill>
                <a:schemeClr val="tx1"/>
              </a:solidFill>
              <a:uFillTx/>
              <a:latin typeface="Times New Roman" panose="02020603050405020304"/>
              <a:ea typeface="华文中宋" panose="02010600040101010101" pitchFamily="2" charset="-122"/>
              <a:sym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9510" y="336550"/>
            <a:ext cx="823404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a:t>
            </a: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四季度重点工作安排</a:t>
            </a:r>
            <a:endParaRPr lang="zh-CN" altLang="en-US" sz="3600" b="1" dirty="0">
              <a:solidFill>
                <a:schemeClr val="tx1">
                  <a:lumMod val="75000"/>
                  <a:lumOff val="25000"/>
                </a:schemeClr>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7" name="文本框 6"/>
          <p:cNvSpPr txBox="1"/>
          <p:nvPr/>
        </p:nvSpPr>
        <p:spPr>
          <a:xfrm>
            <a:off x="803910" y="1304290"/>
            <a:ext cx="10553065" cy="4658360"/>
          </a:xfrm>
          <a:prstGeom prst="rect">
            <a:avLst/>
          </a:prstGeom>
        </p:spPr>
        <p:txBody>
          <a:bodyPr wrap="square">
            <a:noAutofit/>
          </a:bodyPr>
          <a:p>
            <a:pPr indent="711200" algn="just" defTabSz="266700" fontAlgn="auto">
              <a:lnSpc>
                <a:spcPts val="5000"/>
              </a:lnSpc>
              <a:buClrTx/>
              <a:buSzTx/>
              <a:buNone/>
              <a:extLst>
                <a:ext uri="{35155182-B16C-46BC-9424-99874614C6A1}">
                  <wpsdc:indentchars xmlns:wpsdc="http://www.wps.cn/officeDocument/2017/drawingmlCustomData" val="200" checksum="3773799597"/>
                </a:ext>
              </a:extLst>
            </a:pPr>
            <a:endParaRPr lang="zh-CN" altLang="en-US" sz="2800" b="1">
              <a:solidFill>
                <a:schemeClr val="tx1"/>
              </a:solidFill>
              <a:uFillTx/>
              <a:latin typeface="Times New Roman" panose="02020603050405020304"/>
              <a:ea typeface="华文中宋" panose="02010600040101010101" pitchFamily="2" charset="-122"/>
              <a:sym typeface="+mn-ea"/>
            </a:endParaRPr>
          </a:p>
        </p:txBody>
      </p:sp>
      <p:sp>
        <p:nvSpPr>
          <p:cNvPr id="2" name="文本框 1"/>
          <p:cNvSpPr txBox="1"/>
          <p:nvPr/>
        </p:nvSpPr>
        <p:spPr>
          <a:xfrm>
            <a:off x="803910" y="1036955"/>
            <a:ext cx="10552430" cy="5631180"/>
          </a:xfrm>
          <a:prstGeom prst="rect">
            <a:avLst/>
          </a:prstGeom>
          <a:noFill/>
        </p:spPr>
        <p:txBody>
          <a:bodyPr wrap="square" rtlCol="0" anchor="t">
            <a:spAutoFit/>
          </a:bodyPr>
          <a:p>
            <a:pPr indent="711200" algn="just" defTabSz="266700" fontAlgn="auto">
              <a:lnSpc>
                <a:spcPts val="4800"/>
              </a:lnSpc>
              <a:buClrTx/>
              <a:buSzTx/>
              <a:buNone/>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sym typeface="+mn-ea"/>
              </a:rPr>
              <a:t>3.持续规范环境重点业务：</a:t>
            </a:r>
            <a:r>
              <a:rPr lang="zh-CN" altLang="en-US" sz="2800" b="1">
                <a:uFillTx/>
                <a:latin typeface="Times New Roman" panose="02020603050405020304"/>
                <a:ea typeface="华文中宋" panose="02010600040101010101" pitchFamily="2" charset="-122"/>
                <a:sym typeface="+mn-ea"/>
              </a:rPr>
              <a:t>环境监测数据质量和排污许可管理上升为法定义务，各分厂要严格落实企业自测的相关要求，重点规范自动监测设备安装、联网、运维、数据异常处置；排污许可申领、填报必须有依据、有来源、全面真实，依证生产、排污、管理，提前30日启动延续、变更程序。</a:t>
            </a:r>
            <a:endParaRPr lang="zh-CN" altLang="en-US" sz="2800" b="1">
              <a:uFillTx/>
              <a:latin typeface="Times New Roman" panose="02020603050405020304"/>
              <a:ea typeface="华文中宋" panose="02010600040101010101" pitchFamily="2" charset="-122"/>
              <a:sym typeface="+mn-ea"/>
            </a:endParaRPr>
          </a:p>
          <a:p>
            <a:pPr indent="711200" algn="just" defTabSz="266700" fontAlgn="auto">
              <a:lnSpc>
                <a:spcPts val="4800"/>
              </a:lnSpc>
              <a:buClrTx/>
              <a:buSzTx/>
              <a:buNone/>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sym typeface="+mn-ea"/>
              </a:rPr>
              <a:t>4.落实生态环境新规新法：</a:t>
            </a:r>
            <a:r>
              <a:rPr lang="zh-CN" altLang="en-US" sz="2800" b="1">
                <a:uFillTx/>
                <a:latin typeface="Times New Roman" panose="02020603050405020304"/>
                <a:ea typeface="华文中宋" panose="02010600040101010101" pitchFamily="2" charset="-122"/>
                <a:sym typeface="+mn-ea"/>
              </a:rPr>
              <a:t>按照上级部门要求期限完成硫酸和贵金属分厂所有自动监测设施直连升级改造；2027年前完成所有危废贮存点和“三废”排放口标识牌规范更换；贵金属侧吹还原炉自动监测设施已联网上传，严格执行国控源排口相关管理要求。</a:t>
            </a:r>
            <a:endParaRPr lang="zh-CN" altLang="en-US" sz="2800" b="1">
              <a:uFillTx/>
              <a:latin typeface="Times New Roman" panose="02020603050405020304"/>
              <a:ea typeface="华文中宋" panose="02010600040101010101" pitchFamily="2" charset="-122"/>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9510" y="336550"/>
            <a:ext cx="823404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a:t>
            </a: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四季度重点工作安排</a:t>
            </a:r>
            <a:endParaRPr lang="zh-CN" altLang="en-US" sz="3600" b="1" dirty="0">
              <a:solidFill>
                <a:schemeClr val="tx1">
                  <a:lumMod val="75000"/>
                  <a:lumOff val="25000"/>
                </a:schemeClr>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7" name="文本框 6"/>
          <p:cNvSpPr txBox="1"/>
          <p:nvPr/>
        </p:nvSpPr>
        <p:spPr>
          <a:xfrm>
            <a:off x="910590" y="1439545"/>
            <a:ext cx="10554970" cy="3938270"/>
          </a:xfrm>
          <a:prstGeom prst="rect">
            <a:avLst/>
          </a:prstGeom>
        </p:spPr>
        <p:txBody>
          <a:bodyPr wrap="square">
            <a:spAutoFit/>
          </a:bodyPr>
          <a:p>
            <a:pPr indent="812800" algn="just" defTabSz="266700" fontAlgn="auto">
              <a:lnSpc>
                <a:spcPts val="6000"/>
              </a:lnSpc>
              <a:buClrTx/>
              <a:buSzTx/>
              <a:buNone/>
              <a:extLst>
                <a:ext uri="{35155182-B16C-46BC-9424-99874614C6A1}">
                  <wpsdc:indentchars xmlns:wpsdc="http://www.wps.cn/officeDocument/2017/drawingmlCustomData" val="200" checksum="3877492575"/>
                </a:ext>
              </a:extLst>
            </a:pPr>
            <a:r>
              <a:rPr lang="zh-CN" altLang="en-US" sz="3200" b="1">
                <a:solidFill>
                  <a:srgbClr val="00B050"/>
                </a:solidFill>
                <a:uFillTx/>
                <a:latin typeface="Times New Roman" panose="02020603050405020304"/>
                <a:ea typeface="华文中宋" panose="02010600040101010101" pitchFamily="2" charset="-122"/>
                <a:sym typeface="+mn-ea"/>
              </a:rPr>
              <a:t>5.提升生态环境合规管理：</a:t>
            </a:r>
            <a:r>
              <a:rPr lang="zh-CN" altLang="en-US" sz="3200" b="1">
                <a:uFillTx/>
                <a:latin typeface="Times New Roman" panose="02020603050405020304"/>
                <a:ea typeface="华文中宋" panose="02010600040101010101" pitchFamily="2" charset="-122"/>
                <a:sym typeface="+mn-ea"/>
              </a:rPr>
              <a:t>开展铜盐配酸罐和贵金属侧吹还原炉区域废气治理环境论证；完成重点监管单位土壤和地下水污染隐患排查；调研论证危废填埋场地下水污染物超标原因；组织危废集中库房等项目竣工环境验收；核算“十五五”污染物减排量。</a:t>
            </a:r>
            <a:endParaRPr lang="zh-CN" altLang="en-US" sz="3200" b="1">
              <a:solidFill>
                <a:schemeClr val="tx1"/>
              </a:solidFill>
              <a:uFillTx/>
              <a:latin typeface="Times New Roman" panose="02020603050405020304"/>
              <a:ea typeface="华文中宋" panose="02010600040101010101" pitchFamily="2" charset="-122"/>
              <a:sym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9510" y="336550"/>
            <a:ext cx="8234045" cy="645160"/>
          </a:xfrm>
          <a:prstGeom prst="rect">
            <a:avLst/>
          </a:prstGeom>
          <a:noFill/>
        </p:spPr>
        <p:txBody>
          <a:bodyPr wrap="square">
            <a:spAutoFit/>
          </a:bodyPr>
          <a:lstStyle>
            <a:defPPr>
              <a:defRPr lang="zh-CN"/>
            </a:defPPr>
            <a:lvl1pPr algn="ctr">
              <a:lnSpc>
                <a:spcPct val="150000"/>
              </a:lnSpc>
              <a:defRPr sz="1400">
                <a:gradFill>
                  <a:gsLst>
                    <a:gs pos="0">
                      <a:srgbClr val="08AEEA"/>
                    </a:gs>
                    <a:gs pos="100000">
                      <a:srgbClr val="2AF598"/>
                    </a:gs>
                  </a:gsLst>
                  <a:lin ang="2700000" scaled="0"/>
                </a:gradFill>
                <a:latin typeface="微软雅黑" panose="020B0503020204020204" pitchFamily="34" charset="-122"/>
                <a:ea typeface="微软雅黑" panose="020B0503020204020204" pitchFamily="34" charset="-122"/>
              </a:defRPr>
            </a:lvl1pPr>
          </a:lstStyle>
          <a:p>
            <a:pPr algn="l">
              <a:lnSpc>
                <a:spcPct val="100000"/>
              </a:lnSpc>
              <a:defRPr/>
            </a:pP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a:t>
            </a:r>
            <a:r>
              <a:rPr lang="zh-CN" altLang="en-US" sz="3600" b="1" dirty="0">
                <a:solidFill>
                  <a:srgbClr val="095BE2"/>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rPr>
              <a:t>四季度重点工作安排</a:t>
            </a:r>
            <a:endParaRPr lang="zh-CN" altLang="en-US" sz="3600" b="1" dirty="0">
              <a:solidFill>
                <a:schemeClr val="tx1">
                  <a:lumMod val="75000"/>
                  <a:lumOff val="25000"/>
                </a:schemeClr>
              </a:solidFill>
              <a:latin typeface="汉仪润圆-65简" panose="00020600040101010101" pitchFamily="18" charset="-122"/>
              <a:ea typeface="汉仪润圆-65简" panose="00020600040101010101" pitchFamily="18" charset="-122"/>
              <a:cs typeface="+mn-ea"/>
              <a:sym typeface="汉仪润圆-65简" panose="00020600040101010101" pitchFamily="18" charset="-122"/>
            </a:endParaRPr>
          </a:p>
        </p:txBody>
      </p:sp>
      <p:sp>
        <p:nvSpPr>
          <p:cNvPr id="7" name="文本框 6"/>
          <p:cNvSpPr txBox="1"/>
          <p:nvPr/>
        </p:nvSpPr>
        <p:spPr>
          <a:xfrm>
            <a:off x="803910" y="1126490"/>
            <a:ext cx="10553065" cy="4912995"/>
          </a:xfrm>
          <a:prstGeom prst="rect">
            <a:avLst/>
          </a:prstGeom>
        </p:spPr>
        <p:txBody>
          <a:bodyPr wrap="square">
            <a:spAutoFit/>
          </a:bodyPr>
          <a:p>
            <a:pPr indent="711200" algn="just" defTabSz="266700" fontAlgn="auto">
              <a:lnSpc>
                <a:spcPts val="4700"/>
              </a:lnSpc>
              <a:buClrTx/>
              <a:buSzTx/>
              <a:buNone/>
              <a:extLst>
                <a:ext uri="{35155182-B16C-46BC-9424-99874614C6A1}">
                  <wpsdc:indentchars xmlns:wpsdc="http://www.wps.cn/officeDocument/2017/drawingmlCustomData" val="200" checksum="3773799597"/>
                </a:ext>
              </a:extLst>
            </a:pPr>
            <a:r>
              <a:rPr lang="zh-CN" altLang="en-US" sz="2800" b="1">
                <a:solidFill>
                  <a:srgbClr val="00B050"/>
                </a:solidFill>
                <a:uFillTx/>
                <a:latin typeface="Times New Roman" panose="02020603050405020304"/>
                <a:ea typeface="华文中宋" panose="02010600040101010101" pitchFamily="2" charset="-122"/>
                <a:sym typeface="+mn-ea"/>
              </a:rPr>
              <a:t>6.其他专项环境管理要求：</a:t>
            </a:r>
            <a:r>
              <a:rPr lang="zh-CN" altLang="en-US" sz="2800" b="1">
                <a:solidFill>
                  <a:schemeClr val="tx1"/>
                </a:solidFill>
                <a:uFillTx/>
                <a:latin typeface="Times New Roman" panose="02020603050405020304"/>
                <a:ea typeface="华文中宋" panose="02010600040101010101" pitchFamily="2" charset="-122"/>
                <a:sym typeface="+mn-ea"/>
              </a:rPr>
              <a:t>开展冬季大气污染防治各项工作；配合主管部门开展危废年度</a:t>
            </a:r>
            <a:r>
              <a:rPr lang="zh-CN" altLang="en-US" sz="2800" b="1">
                <a:solidFill>
                  <a:schemeClr val="tx1"/>
                </a:solidFill>
                <a:uFillTx/>
                <a:latin typeface="Times New Roman" panose="02020603050405020304"/>
                <a:ea typeface="华文中宋" panose="02010600040101010101" pitchFamily="2" charset="-122"/>
                <a:sym typeface="+mn-ea"/>
              </a:rPr>
              <a:t>规范化考核；完成金川铜贵突发环境事件应急预案备案；启动各类环境管理系统的年度填报；积极推进各建设项目环评手续办理；全力配合集团推进“无废集团”建设；提前准备2027年阳极泥转移、企业自测、危废管理申报备案等工作；各分厂加大室外堆存物料和一般固废环境风险防控，尽快内部消纳和外售；相关分厂按计划推进污染治理项目建设；各分厂完善环保设施的操作规程和记录、台账，必须齐全真实。</a:t>
            </a:r>
            <a:endParaRPr lang="zh-CN" altLang="en-US" sz="2800" b="1">
              <a:solidFill>
                <a:schemeClr val="tx1"/>
              </a:solidFill>
              <a:uFillTx/>
              <a:latin typeface="Times New Roman" panose="02020603050405020304"/>
              <a:ea typeface="华文中宋" panose="02010600040101010101" pitchFamily="2" charset="-122"/>
              <a:sym typeface="+mn-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a:stretch>
            <a:fillRect/>
          </a:stretch>
        </p:blipFill>
        <p:spPr>
          <a:xfrm flipV="1">
            <a:off x="3" y="3"/>
            <a:ext cx="12191997" cy="6857997"/>
          </a:xfrm>
        </p:spPr>
      </p:pic>
      <p:sp>
        <p:nvSpPr>
          <p:cNvPr id="13" name="矩形 259"/>
          <p:cNvSpPr>
            <a:spLocks noChangeArrowheads="1"/>
          </p:cNvSpPr>
          <p:nvPr/>
        </p:nvSpPr>
        <p:spPr bwMode="auto">
          <a:xfrm>
            <a:off x="1544955" y="2014220"/>
            <a:ext cx="9101455" cy="12306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913765">
              <a:spcBef>
                <a:spcPct val="20000"/>
              </a:spcBef>
            </a:pPr>
            <a:r>
              <a:rPr lang="zh-CN" altLang="en-US" sz="8000">
                <a:latin typeface="黑体" panose="02010609060101010101" pitchFamily="2" charset="-122"/>
                <a:ea typeface="黑体" panose="02010609060101010101" pitchFamily="2" charset="-122"/>
                <a:sym typeface="+mn-ea"/>
              </a:rPr>
              <a:t>感谢您的时间</a:t>
            </a:r>
            <a:endParaRPr lang="zh-CN" altLang="en-US" sz="8000" b="1" cap="all" dirty="0">
              <a:solidFill>
                <a:srgbClr val="0B1146"/>
              </a:solidFill>
              <a:latin typeface="黑体" panose="02010609060101010101" pitchFamily="2" charset="-122"/>
              <a:ea typeface="黑体" panose="02010609060101010101" pitchFamily="2" charset="-122"/>
              <a:cs typeface="+mn-ea"/>
              <a:sym typeface="+mn-ea"/>
            </a:endParaRPr>
          </a:p>
        </p:txBody>
      </p:sp>
      <p:sp>
        <p:nvSpPr>
          <p:cNvPr id="23556" name="文本框 65540"/>
          <p:cNvSpPr txBox="1"/>
          <p:nvPr/>
        </p:nvSpPr>
        <p:spPr>
          <a:xfrm>
            <a:off x="3143885" y="3429000"/>
            <a:ext cx="4155440" cy="583565"/>
          </a:xfrm>
          <a:prstGeom prst="rect">
            <a:avLst/>
          </a:prstGeom>
          <a:noFill/>
          <a:ln w="9525">
            <a:noFill/>
          </a:ln>
        </p:spPr>
        <p:txBody>
          <a:bodyPr wrap="none" anchor="t" anchorCtr="0">
            <a:spAutoFit/>
          </a:bodyPr>
          <a:p>
            <a:r>
              <a:rPr lang="en-US" altLang="zh-CN" sz="3200">
                <a:latin typeface="Times New Roman" panose="02020603050405020304" pitchFamily="18" charset="0"/>
                <a:ea typeface="宋体" panose="02010600030101010101" pitchFamily="2" charset="-122"/>
                <a:cs typeface="Times New Roman" panose="02020603050405020304" pitchFamily="18" charset="0"/>
              </a:rPr>
              <a:t>THANKS YOUR TIME</a:t>
            </a:r>
            <a:endParaRPr lang="en-US" altLang="zh-CN" sz="3200">
              <a:latin typeface="Times New Roman" panose="02020603050405020304" pitchFamily="18" charset="0"/>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DIAGRAM_VIRTUALLY_FRAME" val="{&quot;height&quot;:374.93818212970683,&quot;left&quot;:255.44283464566917,&quot;top&quot;:102.175,&quot;width&quot;:708.1071653543308}"/>
</p:tagLst>
</file>

<file path=ppt/tags/tag2.xml><?xml version="1.0" encoding="utf-8"?>
<p:tagLst xmlns:p="http://schemas.openxmlformats.org/presentationml/2006/main">
  <p:tag name="KSO_WM_DIAGRAM_VIRTUALLY_FRAME" val="{&quot;height&quot;:374.93818212970683,&quot;left&quot;:255.44283464566917,&quot;top&quot;:102.175,&quot;width&quot;:708.1071653543308}"/>
</p:tagLst>
</file>

<file path=ppt/tags/tag3.xml><?xml version="1.0" encoding="utf-8"?>
<p:tagLst xmlns:p="http://schemas.openxmlformats.org/presentationml/2006/main">
  <p:tag name="KSO_WM_DIAGRAM_VIRTUALLY_FRAME" val="{&quot;height&quot;:374.93818212970683,&quot;left&quot;:255.44283464566917,&quot;top&quot;:102.175,&quot;width&quot;:708.1071653543308}"/>
</p:tagLst>
</file>

<file path=ppt/tags/tag4.xml><?xml version="1.0" encoding="utf-8"?>
<p:tagLst xmlns:p="http://schemas.openxmlformats.org/presentationml/2006/main">
  <p:tag name="KSO_WM_DIAGRAM_VIRTUALLY_FRAME" val="{&quot;height&quot;:374.93818212970683,&quot;left&quot;:255.44283464566917,&quot;top&quot;:102.175,&quot;width&quot;:708.1071653543308}"/>
</p:tagLst>
</file>

<file path=ppt/tags/tag5.xml><?xml version="1.0" encoding="utf-8"?>
<p:tagLst xmlns:p="http://schemas.openxmlformats.org/presentationml/2006/main">
  <p:tag name="KSO_WM_DIAGRAM_VIRTUALLY_FRAME" val="{&quot;height&quot;:374.93818212970683,&quot;left&quot;:255.44283464566917,&quot;top&quot;:102.175,&quot;width&quot;:708.1071653543308}"/>
</p:tagLst>
</file>

<file path=ppt/tags/tag6.xml><?xml version="1.0" encoding="utf-8"?>
<p:tagLst xmlns:p="http://schemas.openxmlformats.org/presentationml/2006/main">
  <p:tag name="KSO_WM_DIAGRAM_VIRTUALLY_FRAME" val="{&quot;height&quot;:374.93818212970683,&quot;left&quot;:255.44283464566917,&quot;top&quot;:102.175,&quot;width&quot;:708.1071653543308}"/>
</p:tagLst>
</file>

<file path=ppt/tags/tag7.xml><?xml version="1.0" encoding="utf-8"?>
<p:tagLst xmlns:p="http://schemas.openxmlformats.org/presentationml/2006/main">
  <p:tag name="KSO_WM_DIAGRAM_VIRTUALLY_FRAME" val="{&quot;height&quot;:374.93818212970683,&quot;left&quot;:255.44283464566917,&quot;top&quot;:102.175,&quot;width&quot;:708.1071653543308}"/>
</p:tagLst>
</file>

<file path=ppt/tags/tag8.xml><?xml version="1.0" encoding="utf-8"?>
<p:tagLst xmlns:p="http://schemas.openxmlformats.org/presentationml/2006/main">
  <p:tag name="KSO_WM_DIAGRAM_VIRTUALLY_FRAME" val="{&quot;height&quot;:374.93818212970683,&quot;left&quot;:255.44283464566917,&quot;top&quot;:102.175,&quot;width&quot;:708.1071653543308}"/>
</p:tagLst>
</file>

<file path=ppt/tags/tag9.xml><?xml version="1.0" encoding="utf-8"?>
<p:tagLst xmlns:p="http://schemas.openxmlformats.org/presentationml/2006/main">
  <p:tag name="ISLIDE.GUIDESSETTING" val="{&quot;Id&quot;:null,&quot;Name&quot;:&quot;正常&quot;,&quot;HeaderHeight&quot;:15.0,&quot;FooterHeight&quot;:9.0,&quot;SideMargin&quot;:5.5,&quot;TopMargin&quot;:0.0,&quot;BottomMargin&quot;:0.0,&quot;IntervalMargin&quot;:1.5,&quot;SettingType&quot;:&quot;System&quot;}"/>
  <p:tag name="COMMONDATA" val="eyJoZGlkIjoiNmU0ZmNjMjcyNjVhYWVmODFmMDA2NGIyZTQxOWE2NzQifQ=="/>
</p:tagLst>
</file>

<file path=ppt/theme/theme1.xml><?xml version="1.0" encoding="utf-8"?>
<a:theme xmlns:a="http://schemas.openxmlformats.org/drawingml/2006/main" name="pl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35fxqbb">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润圆-6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润圆-65简"/>
        <a:ea typeface=""/>
        <a:cs typeface=""/>
        <a:font script="Jpan" typeface="ＭＳ Ｐゴシック"/>
        <a:font script="Hang" typeface="맑은 고딕"/>
        <a:font script="Hans" typeface="汉仪润圆-65简"/>
        <a:font script="Hant" typeface="新細明體"/>
        <a:font script="Arab" typeface="汉仪润圆-65简"/>
        <a:font script="Hebr" typeface="汉仪润圆-6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润圆-65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润圆-6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润圆-65简"/>
        <a:ea typeface=""/>
        <a:cs typeface=""/>
        <a:font script="Jpan" typeface="ＭＳ Ｐゴシック"/>
        <a:font script="Hang" typeface="맑은 고딕"/>
        <a:font script="Hans" typeface="汉仪润圆-65简"/>
        <a:font script="Hant" typeface="新細明體"/>
        <a:font script="Arab" typeface="汉仪润圆-65简"/>
        <a:font script="Hebr" typeface="汉仪润圆-6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润圆-65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2618</Words>
  <Application>WPS 演示</Application>
  <PresentationFormat>宽屏</PresentationFormat>
  <Paragraphs>105</Paragraphs>
  <Slides>15</Slides>
  <Notes>16</Notes>
  <HiddenSlides>1</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汉仪润圆-65简</vt:lpstr>
      <vt:lpstr>Times New Roman</vt:lpstr>
      <vt:lpstr>华文中宋</vt:lpstr>
      <vt:lpstr>微软雅黑</vt:lpstr>
      <vt:lpstr>Times New Roman</vt:lpstr>
      <vt:lpstr>黑体</vt:lpstr>
      <vt:lpstr>Arial Unicode MS</vt:lpstr>
      <vt:lpstr>pl主题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哈向阳</cp:lastModifiedBy>
  <cp:revision>382</cp:revision>
  <dcterms:created xsi:type="dcterms:W3CDTF">2021-10-25T03:40:00Z</dcterms:created>
  <dcterms:modified xsi:type="dcterms:W3CDTF">2026-09-29T03:11:07Z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FAF92B16DE2B47C6B77E67A67395915F_11</vt:lpwstr>
  </property>
  <property fmtid="{D5CDD505-2E9C-101B-9397-08002B2CF9AE}" pid="3" name="KSOProductBuildVer">
    <vt:lpwstr>2052-12.8.2.19823</vt:lpwstr>
  </property>
  <property fmtid="{D5CDD505-2E9C-101B-9397-08002B2CF9AE}" pid="4" name="KSOTemplateUUID">
    <vt:lpwstr>v1.0_mb_8v+oXY5juI/X8T/F2BLCTg==</vt:lpwstr>
  </property>
</Properties>
</file>