
<file path=[Content_Types].xml><?xml version="1.0" encoding="utf-8"?>
<Types xmlns="http://schemas.openxmlformats.org/package/2006/content-types">
  <Default Extension="png" ContentType="image/png"/>
  <Default Extension="jpeg" ContentType="image/jpeg"/>
  <Default Extension="JPG" ContentType="image/.jp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 id="2147483655" r:id="rId4"/>
    <p:sldMasterId id="2147483657" r:id="rId5"/>
    <p:sldMasterId id="2147483661" r:id="rId6"/>
    <p:sldMasterId id="2147483665" r:id="rId7"/>
    <p:sldMasterId id="2147483669" r:id="rId8"/>
    <p:sldMasterId id="2147483674" r:id="rId9"/>
    <p:sldMasterId id="2147483678" r:id="rId10"/>
    <p:sldMasterId id="2147483681" r:id="rId11"/>
    <p:sldMasterId id="2147483685" r:id="rId12"/>
    <p:sldMasterId id="2147483689" r:id="rId13"/>
    <p:sldMasterId id="2147483693" r:id="rId14"/>
    <p:sldMasterId id="2147483697" r:id="rId15"/>
    <p:sldMasterId id="2147483699" r:id="rId16"/>
  </p:sldMasterIdLst>
  <p:notesMasterIdLst>
    <p:notesMasterId r:id="rId18"/>
  </p:notesMasterIdLst>
  <p:sldIdLst>
    <p:sldId id="456" r:id="rId17"/>
    <p:sldId id="457" r:id="rId19"/>
    <p:sldId id="458" r:id="rId20"/>
    <p:sldId id="520" r:id="rId21"/>
    <p:sldId id="640" r:id="rId22"/>
    <p:sldId id="515" r:id="rId23"/>
    <p:sldId id="629" r:id="rId24"/>
    <p:sldId id="641" r:id="rId25"/>
    <p:sldId id="642" r:id="rId26"/>
    <p:sldId id="643" r:id="rId27"/>
    <p:sldId id="644" r:id="rId28"/>
    <p:sldId id="645" r:id="rId29"/>
    <p:sldId id="646" r:id="rId30"/>
    <p:sldId id="613" r:id="rId31"/>
    <p:sldId id="614" r:id="rId32"/>
    <p:sldId id="647" r:id="rId33"/>
    <p:sldId id="649" r:id="rId34"/>
    <p:sldId id="615" r:id="rId35"/>
    <p:sldId id="650" r:id="rId36"/>
    <p:sldId id="631" r:id="rId37"/>
    <p:sldId id="616" r:id="rId38"/>
    <p:sldId id="633" r:id="rId39"/>
    <p:sldId id="634" r:id="rId40"/>
    <p:sldId id="651" r:id="rId41"/>
    <p:sldId id="652" r:id="rId42"/>
    <p:sldId id="653" r:id="rId43"/>
    <p:sldId id="654" r:id="rId44"/>
    <p:sldId id="636" r:id="rId45"/>
    <p:sldId id="604" r:id="rId46"/>
    <p:sldId id="606" r:id="rId47"/>
    <p:sldId id="607" r:id="rId48"/>
    <p:sldId id="620" r:id="rId49"/>
    <p:sldId id="262" r:id="rId50"/>
  </p:sldIdLst>
  <p:sldSz cx="12192000" cy="6858000"/>
  <p:notesSz cx="6797675" cy="9926320"/>
  <p:custDataLst>
    <p:tags r:id="rId55"/>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A" lastIdx="1" clrIdx="0"/>
  <p:cmAuthor id="2" name="tygs" initials="t"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CC"/>
    <a:srgbClr val="FF3300"/>
    <a:srgbClr val="474C63"/>
    <a:srgbClr val="0080C8"/>
    <a:srgbClr val="939598"/>
    <a:srgbClr val="99A658"/>
    <a:srgbClr val="57585A"/>
    <a:srgbClr val="328839"/>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85"/>
  </p:normalViewPr>
  <p:slideViewPr>
    <p:cSldViewPr showGuides="1">
      <p:cViewPr varScale="1">
        <p:scale>
          <a:sx n="115" d="100"/>
          <a:sy n="115" d="100"/>
        </p:scale>
        <p:origin x="372" y="96"/>
      </p:cViewPr>
      <p:guideLst>
        <p:guide orient="horz" pos="1944"/>
        <p:guide pos="389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5" Type="http://schemas.openxmlformats.org/officeDocument/2006/relationships/tags" Target="tags/tag147.xml"/><Relationship Id="rId54" Type="http://schemas.openxmlformats.org/officeDocument/2006/relationships/commentAuthors" Target="commentAuthors.xml"/><Relationship Id="rId53" Type="http://schemas.openxmlformats.org/officeDocument/2006/relationships/tableStyles" Target="tableStyles.xml"/><Relationship Id="rId52" Type="http://schemas.openxmlformats.org/officeDocument/2006/relationships/viewProps" Target="viewProps.xml"/><Relationship Id="rId51" Type="http://schemas.openxmlformats.org/officeDocument/2006/relationships/presProps" Target="presProps.xml"/><Relationship Id="rId50" Type="http://schemas.openxmlformats.org/officeDocument/2006/relationships/slide" Target="slides/slide33.xml"/><Relationship Id="rId5" Type="http://schemas.openxmlformats.org/officeDocument/2006/relationships/slideMaster" Target="slideMasters/slideMaster4.xml"/><Relationship Id="rId49" Type="http://schemas.openxmlformats.org/officeDocument/2006/relationships/slide" Target="slides/slide32.xml"/><Relationship Id="rId48" Type="http://schemas.openxmlformats.org/officeDocument/2006/relationships/slide" Target="slides/slide31.xml"/><Relationship Id="rId47" Type="http://schemas.openxmlformats.org/officeDocument/2006/relationships/slide" Target="slides/slide30.xml"/><Relationship Id="rId46" Type="http://schemas.openxmlformats.org/officeDocument/2006/relationships/slide" Target="slides/slide29.xml"/><Relationship Id="rId45" Type="http://schemas.openxmlformats.org/officeDocument/2006/relationships/slide" Target="slides/slide28.xml"/><Relationship Id="rId44" Type="http://schemas.openxmlformats.org/officeDocument/2006/relationships/slide" Target="slides/slide27.xml"/><Relationship Id="rId43" Type="http://schemas.openxmlformats.org/officeDocument/2006/relationships/slide" Target="slides/slide26.xml"/><Relationship Id="rId42" Type="http://schemas.openxmlformats.org/officeDocument/2006/relationships/slide" Target="slides/slide25.xml"/><Relationship Id="rId41" Type="http://schemas.openxmlformats.org/officeDocument/2006/relationships/slide" Target="slides/slide24.xml"/><Relationship Id="rId40" Type="http://schemas.openxmlformats.org/officeDocument/2006/relationships/slide" Target="slides/slide23.xml"/><Relationship Id="rId4" Type="http://schemas.openxmlformats.org/officeDocument/2006/relationships/slideMaster" Target="slideMasters/slideMaster3.xml"/><Relationship Id="rId39" Type="http://schemas.openxmlformats.org/officeDocument/2006/relationships/slide" Target="slides/slide22.xml"/><Relationship Id="rId38" Type="http://schemas.openxmlformats.org/officeDocument/2006/relationships/slide" Target="slides/slide21.xml"/><Relationship Id="rId37" Type="http://schemas.openxmlformats.org/officeDocument/2006/relationships/slide" Target="slides/slide20.xml"/><Relationship Id="rId36" Type="http://schemas.openxmlformats.org/officeDocument/2006/relationships/slide" Target="slides/slide19.xml"/><Relationship Id="rId35" Type="http://schemas.openxmlformats.org/officeDocument/2006/relationships/slide" Target="slides/slide18.xml"/><Relationship Id="rId34" Type="http://schemas.openxmlformats.org/officeDocument/2006/relationships/slide" Target="slides/slide17.xml"/><Relationship Id="rId33" Type="http://schemas.openxmlformats.org/officeDocument/2006/relationships/slide" Target="slides/slide16.xml"/><Relationship Id="rId32" Type="http://schemas.openxmlformats.org/officeDocument/2006/relationships/slide" Target="slides/slide15.xml"/><Relationship Id="rId31" Type="http://schemas.openxmlformats.org/officeDocument/2006/relationships/slide" Target="slides/slide14.xml"/><Relationship Id="rId30" Type="http://schemas.openxmlformats.org/officeDocument/2006/relationships/slide" Target="slides/slide13.xml"/><Relationship Id="rId3" Type="http://schemas.openxmlformats.org/officeDocument/2006/relationships/slideMaster" Target="slideMasters/slideMaster2.xml"/><Relationship Id="rId29" Type="http://schemas.openxmlformats.org/officeDocument/2006/relationships/slide" Target="slides/slide12.xml"/><Relationship Id="rId28" Type="http://schemas.openxmlformats.org/officeDocument/2006/relationships/slide" Target="slides/slide11.xml"/><Relationship Id="rId27" Type="http://schemas.openxmlformats.org/officeDocument/2006/relationships/slide" Target="slides/slide10.xml"/><Relationship Id="rId26" Type="http://schemas.openxmlformats.org/officeDocument/2006/relationships/slide" Target="slides/slide9.xml"/><Relationship Id="rId25" Type="http://schemas.openxmlformats.org/officeDocument/2006/relationships/slide" Target="slides/slide8.xml"/><Relationship Id="rId24" Type="http://schemas.openxmlformats.org/officeDocument/2006/relationships/slide" Target="slides/slide7.xml"/><Relationship Id="rId23" Type="http://schemas.openxmlformats.org/officeDocument/2006/relationships/slide" Target="slides/slide6.xml"/><Relationship Id="rId22" Type="http://schemas.openxmlformats.org/officeDocument/2006/relationships/slide" Target="slides/slide5.xml"/><Relationship Id="rId21" Type="http://schemas.openxmlformats.org/officeDocument/2006/relationships/slide" Target="slides/slide4.xml"/><Relationship Id="rId20" Type="http://schemas.openxmlformats.org/officeDocument/2006/relationships/slide" Target="slides/slide3.xml"/><Relationship Id="rId2" Type="http://schemas.openxmlformats.org/officeDocument/2006/relationships/theme" Target="theme/theme1.xml"/><Relationship Id="rId19" Type="http://schemas.openxmlformats.org/officeDocument/2006/relationships/slide" Target="slides/slide2.xml"/><Relationship Id="rId18" Type="http://schemas.openxmlformats.org/officeDocument/2006/relationships/notesMaster" Target="notesMasters/notesMaster1.xml"/><Relationship Id="rId17" Type="http://schemas.openxmlformats.org/officeDocument/2006/relationships/slide" Target="slides/slide1.xml"/><Relationship Id="rId16" Type="http://schemas.openxmlformats.org/officeDocument/2006/relationships/slideMaster" Target="slideMasters/slideMaster15.xml"/><Relationship Id="rId15" Type="http://schemas.openxmlformats.org/officeDocument/2006/relationships/slideMaster" Target="slideMasters/slideMaster14.xml"/><Relationship Id="rId14" Type="http://schemas.openxmlformats.org/officeDocument/2006/relationships/slideMaster" Target="slideMasters/slideMaster13.xml"/><Relationship Id="rId13" Type="http://schemas.openxmlformats.org/officeDocument/2006/relationships/slideMaster" Target="slideMasters/slideMaster12.xml"/><Relationship Id="rId12" Type="http://schemas.openxmlformats.org/officeDocument/2006/relationships/slideMaster" Target="slideMasters/slideMaster1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页眉占位符 6145"/>
          <p:cNvSpPr>
            <a:spLocks noGrp="1"/>
          </p:cNvSpPr>
          <p:nvPr>
            <p:ph type="hdr" sz="quarter"/>
          </p:nvPr>
        </p:nvSpPr>
        <p:spPr>
          <a:xfrm>
            <a:off x="0" y="0"/>
            <a:ext cx="2945659" cy="496332"/>
          </a:xfrm>
          <a:prstGeom prst="rect">
            <a:avLst/>
          </a:prstGeom>
          <a:noFill/>
          <a:ln w="9525">
            <a:noFill/>
          </a:ln>
        </p:spPr>
        <p:txBody>
          <a:bodyPr/>
          <a:lstStyle/>
          <a:p>
            <a:pPr lvl="0" fontAlgn="base"/>
            <a:endParaRPr lang="zh-CN" altLang="en-US" sz="1200" strike="noStrike" noProof="1"/>
          </a:p>
        </p:txBody>
      </p:sp>
      <p:sp>
        <p:nvSpPr>
          <p:cNvPr id="6147" name="日期占位符 6146"/>
          <p:cNvSpPr>
            <a:spLocks noGrp="1"/>
          </p:cNvSpPr>
          <p:nvPr>
            <p:ph type="dt" idx="1"/>
          </p:nvPr>
        </p:nvSpPr>
        <p:spPr>
          <a:xfrm>
            <a:off x="3850443" y="0"/>
            <a:ext cx="2945659" cy="496332"/>
          </a:xfrm>
          <a:prstGeom prst="rect">
            <a:avLst/>
          </a:prstGeom>
          <a:noFill/>
          <a:ln w="9525">
            <a:noFill/>
          </a:ln>
        </p:spPr>
        <p:txBody>
          <a:bodyPr/>
          <a:lstStyle/>
          <a:p>
            <a:pPr lvl="0" algn="r" fontAlgn="base"/>
            <a:endParaRPr lang="zh-CN" altLang="en-US" sz="1200" strike="noStrike" noProof="1"/>
          </a:p>
        </p:txBody>
      </p:sp>
      <p:sp>
        <p:nvSpPr>
          <p:cNvPr id="14340" name="幻灯片图像占位符 6147"/>
          <p:cNvSpPr>
            <a:spLocks noGrp="1" noRot="1" noChangeAspect="1" noTextEdit="1"/>
          </p:cNvSpPr>
          <p:nvPr>
            <p:ph type="sldImg"/>
          </p:nvPr>
        </p:nvSpPr>
        <p:spPr>
          <a:xfrm>
            <a:off x="90488" y="744538"/>
            <a:ext cx="6616700" cy="3722687"/>
          </a:xfrm>
          <a:prstGeom prst="rect">
            <a:avLst/>
          </a:prstGeom>
          <a:noFill/>
          <a:ln w="9525" cap="flat" cmpd="sng">
            <a:solidFill>
              <a:srgbClr val="000000"/>
            </a:solidFill>
            <a:prstDash val="solid"/>
            <a:miter/>
            <a:headEnd type="none" w="med" len="med"/>
            <a:tailEnd type="none" w="med" len="med"/>
          </a:ln>
        </p:spPr>
      </p:sp>
      <p:sp>
        <p:nvSpPr>
          <p:cNvPr id="14341" name="文本占位符 6148"/>
          <p:cNvSpPr>
            <a:spLocks noGrp="1"/>
          </p:cNvSpPr>
          <p:nvPr>
            <p:ph type="body" sz="quarter"/>
          </p:nvPr>
        </p:nvSpPr>
        <p:spPr>
          <a:xfrm>
            <a:off x="679768" y="4715153"/>
            <a:ext cx="5438140" cy="4466987"/>
          </a:xfrm>
          <a:prstGeom prst="rect">
            <a:avLst/>
          </a:prstGeom>
          <a:noFill/>
          <a:ln w="9525">
            <a:noFill/>
          </a:ln>
        </p:spPr>
        <p:txBody>
          <a:bodyPr anchor="t" anchorCtr="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150" name="页脚占位符 6149"/>
          <p:cNvSpPr>
            <a:spLocks noGrp="1"/>
          </p:cNvSpPr>
          <p:nvPr>
            <p:ph type="ftr" sz="quarter" idx="4"/>
          </p:nvPr>
        </p:nvSpPr>
        <p:spPr>
          <a:xfrm>
            <a:off x="0" y="9428583"/>
            <a:ext cx="2945659" cy="496332"/>
          </a:xfrm>
          <a:prstGeom prst="rect">
            <a:avLst/>
          </a:prstGeom>
          <a:noFill/>
          <a:ln w="9525">
            <a:noFill/>
          </a:ln>
        </p:spPr>
        <p:txBody>
          <a:bodyPr anchor="b" anchorCtr="0"/>
          <a:lstStyle/>
          <a:p>
            <a:pPr lvl="0" fontAlgn="base"/>
            <a:endParaRPr lang="zh-CN" altLang="en-US" sz="1200" strike="noStrike" noProof="1"/>
          </a:p>
        </p:txBody>
      </p:sp>
      <p:sp>
        <p:nvSpPr>
          <p:cNvPr id="6151" name="灯片编号占位符 6150"/>
          <p:cNvSpPr>
            <a:spLocks noGrp="1"/>
          </p:cNvSpPr>
          <p:nvPr>
            <p:ph type="sldNum" sz="quarter" idx="5"/>
          </p:nvPr>
        </p:nvSpPr>
        <p:spPr>
          <a:xfrm>
            <a:off x="3850443" y="9428583"/>
            <a:ext cx="2945659" cy="496332"/>
          </a:xfrm>
          <a:prstGeom prst="rect">
            <a:avLst/>
          </a:prstGeom>
          <a:noFill/>
          <a:ln w="9525">
            <a:noFill/>
          </a:ln>
        </p:spPr>
        <p:txBody>
          <a:bodyPr anchor="b" anchorCtr="0"/>
          <a:lstStyle/>
          <a:p>
            <a:pPr lvl="0" algn="r" fontAlgn="base"/>
            <a:fld id="{9A0DB2DC-4C9A-4742-B13C-FB6460FD3503}" type="slidenum">
              <a:rPr lang="zh-CN" altLang="en-US" sz="1200" strike="noStrike" noProof="1" dirty="0">
                <a:latin typeface="Arial" panose="020B0604020202020204" pitchFamily="34" charset="0"/>
                <a:ea typeface="宋体" pitchFamily="2" charset="-122"/>
                <a:cs typeface="+mn-cs"/>
              </a:rPr>
            </a:fld>
            <a:endParaRPr lang="zh-CN" altLang="en-US" sz="1200" strike="noStrike" noProof="1"/>
          </a:p>
        </p:txBody>
      </p:sp>
    </p:spTree>
  </p:cSld>
  <p:clrMap bg1="lt1" tx1="dk1" bg2="lt2" tx2="dk2" accent1="accent1" accent2="accent2" accent3="accent3" accent4="accent4" accent5="accent5" accent6="accent6" hlink="hlink" folHlink="folHlink"/>
  <p:hf sldNum="0"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buFontTx/>
              <a:buNone/>
            </a:pPr>
            <a:fld id="{D21D7F68-44DE-4A18-8E5D-4DD325928584}" type="slidenum">
              <a:rPr altLang="zh-CN" noProof="1"/>
            </a:fld>
            <a:endParaRPr lang="zh-CN" altLang="zh-CN" noProof="1"/>
          </a:p>
        </p:txBody>
      </p:sp>
      <p:sp>
        <p:nvSpPr>
          <p:cNvPr id="4099" name="Rectangle 2"/>
          <p:cNvSpPr>
            <a:spLocks noGrp="1" noRot="1" noChangeAspect="1" noChangeArrowheads="1" noTextEdit="1"/>
          </p:cNvSpPr>
          <p:nvPr>
            <p:ph type="sldImg" idx="4294967295"/>
          </p:nvPr>
        </p:nvSpPr>
        <p:spPr/>
      </p:sp>
      <p:sp>
        <p:nvSpPr>
          <p:cNvPr id="4100" name="Rectangle 3"/>
          <p:cNvSpPr>
            <a:spLocks noGrp="1" noChangeArrowheads="1"/>
          </p:cNvSpPr>
          <p:nvPr>
            <p:ph type="body" idx="4294967295"/>
          </p:nvPr>
        </p:nvSpPr>
        <p:spPr/>
        <p:txBody>
          <a:bodyPr/>
          <a:lstStyle/>
          <a:p>
            <a:pPr eaLnBrk="1" hangingPunct="1"/>
            <a:endParaRPr lang="zh-CN"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024ABF99-B8E1-4B44-9AF6-B9012DA94695}" type="slidenum">
              <a:rPr altLang="zh-CN" noProof="1"/>
            </a:fld>
            <a:endParaRPr lang="zh-CN" altLang="zh-CN" noProof="1"/>
          </a:p>
        </p:txBody>
      </p:sp>
      <p:sp>
        <p:nvSpPr>
          <p:cNvPr id="20483" name="Rectangle 2"/>
          <p:cNvSpPr>
            <a:spLocks noGrp="1" noRot="1" noChangeAspect="1" noChangeArrowheads="1" noTextEdit="1"/>
          </p:cNvSpPr>
          <p:nvPr>
            <p:ph type="sldImg" idx="4294967295"/>
          </p:nvPr>
        </p:nvSpPr>
        <p:spPr/>
      </p:sp>
      <p:sp>
        <p:nvSpPr>
          <p:cNvPr id="20484" name="Rectangle 3"/>
          <p:cNvSpPr>
            <a:spLocks noGrp="1" noChangeArrowheads="1"/>
          </p:cNvSpPr>
          <p:nvPr>
            <p:ph type="body" idx="4294967295"/>
          </p:nvPr>
        </p:nvSpPr>
        <p:spPr/>
        <p:txBody>
          <a:bodyPr/>
          <a:lstStyle/>
          <a:p>
            <a:pPr eaLnBrk="1" hangingPunct="1"/>
            <a:endParaRPr lang="zh-CN"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tags" Target="../tags/tag5.xml"/><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2" Type="http://schemas.openxmlformats.org/officeDocument/2006/relationships/tags" Target="../tags/tag15.xml"/><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slideMaster" Target="../slideMasters/slideMaster8.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xml.rels><?xml version="1.0" encoding="UTF-8" standalone="yes"?>
<Relationships xmlns="http://schemas.openxmlformats.org/package/2006/relationships"><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slideMaster" Target="../slideMasters/slideMaster10.xml"/></Relationships>
</file>

<file path=ppt/slideLayouts/_rels/slideLayout27.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slideMaster" Target="../slideMasters/slideMaster10.xml"/></Relationships>
</file>

<file path=ppt/slideLayouts/_rels/slideLayout28.xml.rels><?xml version="1.0" encoding="UTF-8" standalone="yes"?>
<Relationships xmlns="http://schemas.openxmlformats.org/package/2006/relationships"><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slideMaster" Target="../slideMasters/slideMaster1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0.xml.rels><?xml version="1.0" encoding="UTF-8" standalone="yes"?>
<Relationships xmlns="http://schemas.openxmlformats.org/package/2006/relationships"><Relationship Id="rId2" Type="http://schemas.openxmlformats.org/officeDocument/2006/relationships/tags" Target="../tags/tag37.xml"/><Relationship Id="rId1" Type="http://schemas.openxmlformats.org/officeDocument/2006/relationships/slideMaster" Target="../slideMasters/slideMaster11.xml"/></Relationships>
</file>

<file path=ppt/slideLayouts/_rels/slideLayout31.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3.xml.rels><?xml version="1.0" encoding="UTF-8" standalone="yes"?>
<Relationships xmlns="http://schemas.openxmlformats.org/package/2006/relationships"><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slideMaster" Target="../slideMasters/slideMaster12.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1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6.xml.rels><?xml version="1.0" encoding="UTF-8" standalone="yes"?>
<Relationships xmlns="http://schemas.openxmlformats.org/package/2006/relationships"><Relationship Id="rId2" Type="http://schemas.openxmlformats.org/officeDocument/2006/relationships/tags" Target="../tags/tag47.xml"/><Relationship Id="rId1" Type="http://schemas.openxmlformats.org/officeDocument/2006/relationships/slideMaster" Target="../slideMasters/slideMaster1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xml.rels><?xml version="1.0" encoding="UTF-8" standalone="yes"?>
<Relationships xmlns="http://schemas.openxmlformats.org/package/2006/relationships"><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slideMaster" Target="../slideMasters/slideMaster15.xml"/></Relationships>
</file>

<file path=ppt/slideLayouts/_rels/slideLayout39.xml.rels><?xml version="1.0" encoding="UTF-8" standalone="yes"?>
<Relationships xmlns="http://schemas.openxmlformats.org/package/2006/relationships"><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slideMaster" Target="../slideMasters/slideMaster15.xml"/></Relationships>
</file>

<file path=ppt/slideLayouts/_rels/slideLayout40.xml.rels><?xml version="1.0" encoding="UTF-8" standalone="yes"?>
<Relationships xmlns="http://schemas.openxmlformats.org/package/2006/relationships"><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slideMaster" Target="../slideMasters/slideMaster15.xml"/></Relationships>
</file>

<file path=ppt/slideLayouts/_rels/slideLayout41.xml.rels><?xml version="1.0" encoding="UTF-8" standalone="yes"?>
<Relationships xmlns="http://schemas.openxmlformats.org/package/2006/relationships"><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15.xml"/></Relationships>
</file>

<file path=ppt/slideLayouts/_rels/slideLayout42.xml.rels><?xml version="1.0" encoding="UTF-8" standalone="yes"?>
<Relationships xmlns="http://schemas.openxmlformats.org/package/2006/relationships"><Relationship Id="rId9" Type="http://schemas.openxmlformats.org/officeDocument/2006/relationships/tags" Target="../tags/tag79.xml"/><Relationship Id="rId8" Type="http://schemas.openxmlformats.org/officeDocument/2006/relationships/tags" Target="../tags/tag78.xml"/><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slideMaster" Target="../slideMasters/slideMaster15.xml"/></Relationships>
</file>

<file path=ppt/slideLayouts/_rels/slideLayout43.xml.rels><?xml version="1.0" encoding="UTF-8" standalone="yes"?>
<Relationships xmlns="http://schemas.openxmlformats.org/package/2006/relationships"><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slideMaster" Target="../slideMasters/slideMaster15.xml"/></Relationships>
</file>

<file path=ppt/slideLayouts/_rels/slideLayout44.xml.rels><?xml version="1.0" encoding="UTF-8" standalone="yes"?>
<Relationships xmlns="http://schemas.openxmlformats.org/package/2006/relationships"><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slideMaster" Target="../slideMasters/slideMaster15.xml"/></Relationships>
</file>

<file path=ppt/slideLayouts/_rels/slideLayout45.xml.rels><?xml version="1.0" encoding="UTF-8" standalone="yes"?>
<Relationships xmlns="http://schemas.openxmlformats.org/package/2006/relationships"><Relationship Id="rId7" Type="http://schemas.openxmlformats.org/officeDocument/2006/relationships/tags" Target="../tags/tag92.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15.xml"/></Relationships>
</file>

<file path=ppt/slideLayouts/_rels/slideLayout46.xml.rels><?xml version="1.0" encoding="UTF-8" standalone="yes"?>
<Relationships xmlns="http://schemas.openxmlformats.org/package/2006/relationships"><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slideMaster" Target="../slideMasters/slideMaster15.xml"/></Relationships>
</file>

<file path=ppt/slideLayouts/_rels/slideLayout47.xml.rels><?xml version="1.0" encoding="UTF-8" standalone="yes"?>
<Relationships xmlns="http://schemas.openxmlformats.org/package/2006/relationships"><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slideMaster" Target="../slideMasters/slideMaster15.xml"/></Relationships>
</file>

<file path=ppt/slideLayouts/_rels/slideLayout48.xml.rels><?xml version="1.0" encoding="UTF-8" standalone="yes"?>
<Relationships xmlns="http://schemas.openxmlformats.org/package/2006/relationships"><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98800" y="914400"/>
            <a:ext cx="9799200" cy="2570400"/>
          </a:xfrm>
        </p:spPr>
        <p:txBody>
          <a:bodyPr lIns="90000" tIns="46800" rIns="90000" bIns="46800" anchor="b" anchorCtr="0">
            <a:normAutofit/>
          </a:bodyPr>
          <a:lstStyle>
            <a:lvl1pPr algn="ctr">
              <a:defRPr sz="6000"/>
            </a:lvl1pPr>
          </a:lstStyle>
          <a:p>
            <a:pPr fontAlgn="auto"/>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a:t>单击此处编辑母版副标题样式</a:t>
            </a:r>
            <a:endParaRPr lang="zh-CN" altLang="en-US" strike="noStrike" noProof="1"/>
          </a:p>
        </p:txBody>
      </p:sp>
      <p:sp>
        <p:nvSpPr>
          <p:cNvPr id="7" name="文本框 6"/>
          <p:cNvSpPr txBox="1"/>
          <p:nvPr userDrawn="1"/>
        </p:nvSpPr>
        <p:spPr>
          <a:xfrm>
            <a:off x="10481945" y="574040"/>
            <a:ext cx="4064000" cy="368300"/>
          </a:xfrm>
          <a:prstGeom prst="rect">
            <a:avLst/>
          </a:prstGeom>
          <a:noFill/>
        </p:spPr>
        <p:txBody>
          <a:bodyPr wrap="square" rtlCol="0">
            <a:spAutoFit/>
          </a:bodyPr>
          <a:lstStyle/>
          <a:p>
            <a:endParaRPr lang="zh-CN" altLang="en-US"/>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198800" y="2484000"/>
            <a:ext cx="9799200" cy="1018800"/>
          </a:xfrm>
        </p:spPr>
        <p:txBody>
          <a:bodyPr vert="horz" lIns="90000" tIns="46800" rIns="90000" bIns="46800" rtlCol="0" anchor="t" anchorCtr="0">
            <a:normAutofit/>
          </a:bodyPr>
          <a:lstStyle>
            <a:lvl1pPr algn="ctr">
              <a:defRPr sz="6000"/>
            </a:lvl1pPr>
          </a:lstStyle>
          <a:p>
            <a:pPr lvl="0" fontAlgn="auto"/>
            <a:r>
              <a:rPr lang="zh-CN" altLang="en-US" strike="noStrike" noProof="1" smtClean="0"/>
              <a:t>单击此处编辑标题</a:t>
            </a:r>
            <a:endParaRPr lang="zh-CN" altLang="en-US" strike="noStrike" noProof="1"/>
          </a:p>
        </p:txBody>
      </p:sp>
      <p:sp>
        <p:nvSpPr>
          <p:cNvPr id="7" name="文本占位符 6"/>
          <p:cNvSpPr>
            <a:spLocks noGrp="1"/>
          </p:cNvSpPr>
          <p:nvPr>
            <p:ph type="body" sz="quarter" idx="13"/>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fontAlgn="auto"/>
            <a:r>
              <a:rPr lang="zh-CN" altLang="en-US" strike="noStrike" noProof="1"/>
              <a:t>单击此处编辑母版文本样式</a:t>
            </a:r>
            <a:endParaRPr lang="zh-CN" altLang="en-US" strike="noStrike" noProof="1"/>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custDataLst>
              <p:tags r:id="rId2"/>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9" name="标题 8"/>
          <p:cNvSpPr>
            <a:spLocks noGrp="1"/>
          </p:cNvSpPr>
          <p:nvPr>
            <p:ph type="title"/>
            <p:custDataLst>
              <p:tags r:id="rId4"/>
            </p:custDataLst>
          </p:nvPr>
        </p:nvSpPr>
        <p:spPr>
          <a:xfrm>
            <a:off x="608400" y="608400"/>
            <a:ext cx="10969200" cy="705600"/>
          </a:xfrm>
        </p:spPr>
        <p:txBody>
          <a:bodyPr/>
          <a:lstStyle/>
          <a:p>
            <a:r>
              <a:rPr lang="zh-CN" altLang="en-US"/>
              <a:t>单击此处编辑母版标题样式</a:t>
            </a:r>
            <a:endParaRPr lang="zh-CN" altLang="en-US"/>
          </a:p>
        </p:txBody>
      </p:sp>
    </p:spTree>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custDataLst>
              <p:tags r:id="rId2"/>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0070C0"/>
        </a:solidFill>
        <a:effectLst/>
      </p:bgPr>
    </p:bg>
    <p:spTree>
      <p:nvGrpSpPr>
        <p:cNvPr id="1" name=""/>
        <p:cNvGrpSpPr/>
        <p:nvPr/>
      </p:nvGrpSpPr>
      <p:grpSpPr>
        <a:xfrm>
          <a:off x="0" y="0"/>
          <a:ext cx="0" cy="0"/>
          <a:chOff x="0" y="0"/>
          <a:chExt cx="0" cy="0"/>
        </a:xfrm>
      </p:grpSpPr>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0070C0"/>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608400" y="1555200"/>
            <a:ext cx="5233077" cy="4608000"/>
          </a:xfrm>
        </p:spPr>
        <p:txBody>
          <a:bodyPr vert="horz" lIns="90000" tIns="46800" rIns="90000" bIns="46800" rtlCol="0">
            <a:normAutofit/>
          </a:bodyPr>
          <a:lstStyle>
            <a:lvl1pPr>
              <a:buNone/>
              <a:defRPr sz="1600"/>
            </a:lvl1pPr>
          </a:lstStyle>
          <a:p>
            <a:pPr lvl="0" fontAlgn="auto"/>
            <a:endParaRPr lang="zh-CN" altLang="en-US" strike="noStrike" noProof="1"/>
          </a:p>
        </p:txBody>
      </p:sp>
      <p:sp>
        <p:nvSpPr>
          <p:cNvPr id="4" name="文本占位符 3"/>
          <p:cNvSpPr>
            <a:spLocks noGrp="1"/>
          </p:cNvSpPr>
          <p:nvPr>
            <p:ph type="body" sz="half" idx="2"/>
          </p:nvPr>
        </p:nvSpPr>
        <p:spPr>
          <a:xfrm>
            <a:off x="6350400" y="1555200"/>
            <a:ext cx="5227200" cy="4608000"/>
          </a:xfrm>
        </p:spPr>
        <p:txBody>
          <a:bodyPr vert="horz" lIns="90000" tIns="46800" rIns="90000" bIns="46800" rtlCol="0">
            <a:normAutofit/>
          </a:bodyPr>
          <a:lstStyle>
            <a:lvl1pPr>
              <a:buNone/>
              <a:defRPr sz="1600"/>
            </a:lvl1pPr>
          </a:lstStyle>
          <a:p>
            <a:pPr lvl="0" fontAlgn="auto"/>
            <a:r>
              <a:rPr lang="zh-CN" altLang="en-US" strike="noStrike" noProof="1" smtClean="0"/>
              <a:t>单击此处编辑母版文本样式</a:t>
            </a:r>
            <a:endParaRPr lang="zh-CN" altLang="en-US" strike="noStrike" noProof="1"/>
          </a:p>
        </p:txBody>
      </p:sp>
      <p:sp>
        <p:nvSpPr>
          <p:cNvPr id="9" name="标题 8"/>
          <p:cNvSpPr>
            <a:spLocks noGrp="1"/>
          </p:cNvSpPr>
          <p:nvPr>
            <p:ph type="title"/>
          </p:nvPr>
        </p:nvSpPr>
        <p:spPr>
          <a:xfrm>
            <a:off x="608400" y="608400"/>
            <a:ext cx="10969200" cy="705600"/>
          </a:xfrm>
        </p:spPr>
        <p:txBody>
          <a:bodyPr/>
          <a:lstStyle/>
          <a:p>
            <a:pPr fontAlgn="auto"/>
            <a:r>
              <a:rPr lang="zh-CN" altLang="en-US" strike="noStrike" noProof="1"/>
              <a:t>单击此处编辑母版标题样式</a:t>
            </a:r>
            <a:endParaRPr lang="zh-CN" altLang="en-US" strike="noStrike" noProof="1"/>
          </a:p>
        </p:txBody>
      </p:sp>
    </p:spTree>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0070C0"/>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234800" y="914400"/>
            <a:ext cx="1044000" cy="5029200"/>
          </a:xfrm>
        </p:spPr>
        <p:txBody>
          <a:bodyPr vert="eaVert" lIns="90000" tIns="46800" rIns="90000" bIns="46800" rtlCol="0" anchor="ctr" anchorCtr="0">
            <a:normAutofit/>
          </a:bodyPr>
          <a:lstStyle>
            <a:lvl1pPr>
              <a:buNone/>
              <a:defRPr sz="2800"/>
            </a:lvl1pPr>
          </a:lstStyle>
          <a:p>
            <a:pPr lvl="0" fontAlgn="auto"/>
            <a:r>
              <a:rPr lang="zh-CN" altLang="en-US" strike="noStrike" noProof="1" smtClean="0"/>
              <a:t>单击此处编辑标题</a:t>
            </a:r>
            <a:endParaRPr lang="zh-CN" altLang="en-US" strike="noStrike" noProof="1"/>
          </a:p>
        </p:txBody>
      </p:sp>
      <p:sp>
        <p:nvSpPr>
          <p:cNvPr id="3" name="竖排文字占位符 2"/>
          <p:cNvSpPr>
            <a:spLocks noGrp="1"/>
          </p:cNvSpPr>
          <p:nvPr>
            <p:ph type="body" orient="vert" idx="1"/>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Tree>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0070C0"/>
        </a:solidFill>
        <a:effectLst/>
      </p:bgPr>
    </p:bg>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08400" y="774000"/>
            <a:ext cx="10972800" cy="5482800"/>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9" name="标题 8"/>
          <p:cNvSpPr>
            <a:spLocks noGrp="1"/>
          </p:cNvSpPr>
          <p:nvPr>
            <p:ph type="title"/>
            <p:custDataLst>
              <p:tags r:id="rId4"/>
            </p:custDataLst>
          </p:nvPr>
        </p:nvSpPr>
        <p:spPr>
          <a:xfrm>
            <a:off x="608400" y="608400"/>
            <a:ext cx="10969200" cy="705600"/>
          </a:xfrm>
        </p:spPr>
        <p:txBody>
          <a:bodyPr/>
          <a:lstStyle/>
          <a:p>
            <a:r>
              <a:rPr lang="zh-CN" altLang="en-US"/>
              <a:t>单击此处编辑母版标题样式</a:t>
            </a: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9" name="标题 8"/>
          <p:cNvSpPr>
            <a:spLocks noGrp="1"/>
          </p:cNvSpPr>
          <p:nvPr>
            <p:ph type="title"/>
            <p:custDataLst>
              <p:tags r:id="rId4"/>
            </p:custDataLst>
          </p:nvPr>
        </p:nvSpPr>
        <p:spPr>
          <a:xfrm>
            <a:off x="608400" y="608400"/>
            <a:ext cx="10969200" cy="705600"/>
          </a:xfrm>
        </p:spPr>
        <p:txBody>
          <a:bodyPr/>
          <a:lstStyle/>
          <a:p>
            <a:r>
              <a:rPr lang="zh-CN" altLang="en-US"/>
              <a:t>单击此处编辑母版标题样式</a:t>
            </a:r>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3"/>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a:defRPr>
                <a:solidFill>
                  <a:schemeClr val="bg1">
                    <a:lumMod val="95000"/>
                  </a:schemeClr>
                </a:solidFill>
              </a:defRPr>
            </a:lvl1p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custDataLst>
              <p:tags r:id="rId2"/>
            </p:custDataLst>
          </p:nvPr>
        </p:nvSpPr>
        <p:spPr>
          <a:xfrm>
            <a:off x="608400" y="774000"/>
            <a:ext cx="10972800" cy="5482800"/>
          </a:xfrm>
        </p:spPr>
        <p:txBody>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a:defRPr>
                <a:solidFill>
                  <a:schemeClr val="bg1">
                    <a:lumMod val="95000"/>
                  </a:schemeClr>
                </a:solidFill>
              </a:defRPr>
            </a:lvl1p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solidFill>
                  <a:schemeClr val="bg1">
                    <a:lumMod val="95000"/>
                  </a:schemeClr>
                </a:solidFill>
              </a:defRPr>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solidFill>
                  <a:schemeClr val="bg1">
                    <a:lumMod val="95000"/>
                  </a:schemeClr>
                </a:solidFill>
              </a:defRPr>
            </a:lvl1pPr>
          </a:lstStyle>
          <a:p>
            <a:pPr lvl="0"/>
            <a:r>
              <a:rPr lang="zh-CN" altLang="en-US" smtClean="0"/>
              <a:t>单击此处编辑母版文本样式</a:t>
            </a:r>
            <a:endParaRPr lang="zh-CN" altLang="en-US"/>
          </a:p>
        </p:txBody>
      </p:sp>
      <p:sp>
        <p:nvSpPr>
          <p:cNvPr id="9" name="标题 8"/>
          <p:cNvSpPr>
            <a:spLocks noGrp="1"/>
          </p:cNvSpPr>
          <p:nvPr>
            <p:ph type="title"/>
            <p:custDataLst>
              <p:tags r:id="rId4"/>
            </p:custDataLst>
          </p:nvPr>
        </p:nvSpPr>
        <p:spPr>
          <a:xfrm>
            <a:off x="608400" y="608400"/>
            <a:ext cx="10969200" cy="705600"/>
          </a:xfrm>
        </p:spPr>
        <p:txBody>
          <a:bodyPr/>
          <a:lstStyle>
            <a:lvl1pPr>
              <a:defRPr>
                <a:solidFill>
                  <a:schemeClr val="bg1">
                    <a:lumMod val="95000"/>
                  </a:schemeClr>
                </a:solidFill>
              </a:defRPr>
            </a:lvl1pPr>
          </a:lstStyle>
          <a:p>
            <a:r>
              <a:rPr lang="zh-CN" altLang="en-US"/>
              <a:t>单击此处编辑母版标题样式</a:t>
            </a:r>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a:defRPr>
                <a:solidFill>
                  <a:schemeClr val="bg1">
                    <a:lumMod val="95000"/>
                  </a:schemeClr>
                </a:solidFill>
              </a:defRPr>
            </a:lvl1p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custDataLst>
              <p:tags r:id="rId2"/>
            </p:custDataLst>
          </p:nvPr>
        </p:nvSpPr>
        <p:spPr>
          <a:xfrm>
            <a:off x="608400" y="774000"/>
            <a:ext cx="10972800" cy="5482800"/>
          </a:xfrm>
        </p:spPr>
        <p:txBody>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4" Type="http://schemas.openxmlformats.org/officeDocument/2006/relationships/theme" Target="../theme/theme3.xml"/><Relationship Id="rId3" Type="http://schemas.openxmlformats.org/officeDocument/2006/relationships/tags" Target="../tags/tag2.xml"/><Relationship Id="rId2" Type="http://schemas.openxmlformats.org/officeDocument/2006/relationships/image" Target="../media/image2.png"/><Relationship Id="rId1"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6" Type="http://schemas.openxmlformats.org/officeDocument/2006/relationships/theme" Target="../theme/theme4.xml"/><Relationship Id="rId5" Type="http://schemas.openxmlformats.org/officeDocument/2006/relationships/tags" Target="../tags/tag6.xml"/><Relationship Id="rId4" Type="http://schemas.openxmlformats.org/officeDocument/2006/relationships/image" Target="../media/image3.png"/><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5.xml.rels><?xml version="1.0" encoding="UTF-8" standalone="yes"?>
<Relationships xmlns="http://schemas.openxmlformats.org/package/2006/relationships"><Relationship Id="rId6" Type="http://schemas.openxmlformats.org/officeDocument/2006/relationships/theme" Target="../theme/theme5.xml"/><Relationship Id="rId5" Type="http://schemas.openxmlformats.org/officeDocument/2006/relationships/tags" Target="../tags/tag12.xml"/><Relationship Id="rId4" Type="http://schemas.openxmlformats.org/officeDocument/2006/relationships/image" Target="../media/image4.png"/><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6.xml.rels><?xml version="1.0" encoding="UTF-8" standalone="yes"?>
<Relationships xmlns="http://schemas.openxmlformats.org/package/2006/relationships"><Relationship Id="rId6" Type="http://schemas.openxmlformats.org/officeDocument/2006/relationships/theme" Target="../theme/theme6.xml"/><Relationship Id="rId5" Type="http://schemas.openxmlformats.org/officeDocument/2006/relationships/tags" Target="../tags/tag16.xml"/><Relationship Id="rId4" Type="http://schemas.openxmlformats.org/officeDocument/2006/relationships/image" Target="../media/image5.png"/><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7.xml.rels><?xml version="1.0" encoding="UTF-8" standalone="yes"?>
<Relationships xmlns="http://schemas.openxmlformats.org/package/2006/relationships"><Relationship Id="rId7" Type="http://schemas.openxmlformats.org/officeDocument/2006/relationships/theme" Target="../theme/theme7.xml"/><Relationship Id="rId6" Type="http://schemas.openxmlformats.org/officeDocument/2006/relationships/tags" Target="../tags/tag17.xml"/><Relationship Id="rId5" Type="http://schemas.openxmlformats.org/officeDocument/2006/relationships/image" Target="../media/image6.png"/><Relationship Id="rId4" Type="http://schemas.openxmlformats.org/officeDocument/2006/relationships/slideLayout" Target="../slideLayouts/slideLayout19.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_rels/slideMaster8.xml.rels><?xml version="1.0" encoding="UTF-8" standalone="yes"?>
<Relationships xmlns="http://schemas.openxmlformats.org/package/2006/relationships"><Relationship Id="rId6" Type="http://schemas.openxmlformats.org/officeDocument/2006/relationships/theme" Target="../theme/theme8.xml"/><Relationship Id="rId5" Type="http://schemas.openxmlformats.org/officeDocument/2006/relationships/tags" Target="../tags/tag24.xml"/><Relationship Id="rId4" Type="http://schemas.openxmlformats.org/officeDocument/2006/relationships/image" Target="../media/image4.png"/><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9.xml.rels><?xml version="1.0" encoding="UTF-8" standalone="yes"?>
<Relationships xmlns="http://schemas.openxmlformats.org/package/2006/relationships"><Relationship Id="rId5" Type="http://schemas.openxmlformats.org/officeDocument/2006/relationships/theme" Target="../theme/theme9.xml"/><Relationship Id="rId4" Type="http://schemas.openxmlformats.org/officeDocument/2006/relationships/tags" Target="../tags/tag25.xml"/><Relationship Id="rId3" Type="http://schemas.openxmlformats.org/officeDocument/2006/relationships/image" Target="../media/image4.png"/><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_rels/slideMaster10.xml.rels><?xml version="1.0" encoding="UTF-8" standalone="yes"?>
<Relationships xmlns="http://schemas.openxmlformats.org/package/2006/relationships"><Relationship Id="rId6" Type="http://schemas.openxmlformats.org/officeDocument/2006/relationships/theme" Target="../theme/theme10.xml"/><Relationship Id="rId5" Type="http://schemas.openxmlformats.org/officeDocument/2006/relationships/tags" Target="../tags/tag31.xml"/><Relationship Id="rId4" Type="http://schemas.openxmlformats.org/officeDocument/2006/relationships/image" Target="../media/image6.png"/><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_rels/slideMaster11.xml.rels><?xml version="1.0" encoding="UTF-8" standalone="yes"?>
<Relationships xmlns="http://schemas.openxmlformats.org/package/2006/relationships"><Relationship Id="rId6" Type="http://schemas.openxmlformats.org/officeDocument/2006/relationships/theme" Target="../theme/theme11.xml"/><Relationship Id="rId5" Type="http://schemas.openxmlformats.org/officeDocument/2006/relationships/tags" Target="../tags/tag38.xml"/><Relationship Id="rId4" Type="http://schemas.openxmlformats.org/officeDocument/2006/relationships/image" Target="../media/image6.png"/><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s>
</file>

<file path=ppt/slideMasters/_rels/slideMaster12.xml.rels><?xml version="1.0" encoding="UTF-8" standalone="yes"?>
<Relationships xmlns="http://schemas.openxmlformats.org/package/2006/relationships"><Relationship Id="rId6" Type="http://schemas.openxmlformats.org/officeDocument/2006/relationships/theme" Target="../theme/theme12.xml"/><Relationship Id="rId5" Type="http://schemas.openxmlformats.org/officeDocument/2006/relationships/tags" Target="../tags/tag44.xml"/><Relationship Id="rId4" Type="http://schemas.openxmlformats.org/officeDocument/2006/relationships/image" Target="../media/image5.png"/><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s>
</file>

<file path=ppt/slideMasters/_rels/slideMaster13.xml.rels><?xml version="1.0" encoding="UTF-8" standalone="yes"?>
<Relationships xmlns="http://schemas.openxmlformats.org/package/2006/relationships"><Relationship Id="rId6" Type="http://schemas.openxmlformats.org/officeDocument/2006/relationships/theme" Target="../theme/theme13.xml"/><Relationship Id="rId5" Type="http://schemas.openxmlformats.org/officeDocument/2006/relationships/tags" Target="../tags/tag48.xml"/><Relationship Id="rId4" Type="http://schemas.openxmlformats.org/officeDocument/2006/relationships/image" Target="../media/image4.png"/><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s>
</file>

<file path=ppt/slideMasters/_rels/slideMaster14.xml.rels><?xml version="1.0" encoding="UTF-8" standalone="yes"?>
<Relationships xmlns="http://schemas.openxmlformats.org/package/2006/relationships"><Relationship Id="rId6" Type="http://schemas.openxmlformats.org/officeDocument/2006/relationships/theme" Target="../theme/theme14.xml"/><Relationship Id="rId5" Type="http://schemas.openxmlformats.org/officeDocument/2006/relationships/tags" Target="../tags/tag50.xml"/><Relationship Id="rId4" Type="http://schemas.openxmlformats.org/officeDocument/2006/relationships/image" Target="../media/image8.png"/><Relationship Id="rId3" Type="http://schemas.openxmlformats.org/officeDocument/2006/relationships/tags" Target="../tags/tag49.xml"/><Relationship Id="rId2" Type="http://schemas.openxmlformats.org/officeDocument/2006/relationships/image" Target="../media/image7.jpeg"/><Relationship Id="rId1" Type="http://schemas.openxmlformats.org/officeDocument/2006/relationships/slideLayout" Target="../slideLayouts/slideLayout37.xml"/></Relationships>
</file>

<file path=ppt/slideMasters/_rels/slideMaster15.xml.rels><?xml version="1.0" encoding="UTF-8" standalone="yes"?>
<Relationships xmlns="http://schemas.openxmlformats.org/package/2006/relationships"><Relationship Id="rId9" Type="http://schemas.openxmlformats.org/officeDocument/2006/relationships/slideLayout" Target="../slideLayouts/slideLayout46.xml"/><Relationship Id="rId8" Type="http://schemas.openxmlformats.org/officeDocument/2006/relationships/slideLayout" Target="../slideLayouts/slideLayout45.xml"/><Relationship Id="rId7" Type="http://schemas.openxmlformats.org/officeDocument/2006/relationships/slideLayout" Target="../slideLayouts/slideLayout44.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 Id="rId3" Type="http://schemas.openxmlformats.org/officeDocument/2006/relationships/slideLayout" Target="../slideLayouts/slideLayout40.xml"/><Relationship Id="rId2" Type="http://schemas.openxmlformats.org/officeDocument/2006/relationships/slideLayout" Target="../slideLayouts/slideLayout39.xml"/><Relationship Id="rId18" Type="http://schemas.openxmlformats.org/officeDocument/2006/relationships/theme" Target="../theme/theme15.xml"/><Relationship Id="rId17" Type="http://schemas.openxmlformats.org/officeDocument/2006/relationships/tags" Target="../tags/tag112.xml"/><Relationship Id="rId16" Type="http://schemas.openxmlformats.org/officeDocument/2006/relationships/tags" Target="../tags/tag111.xml"/><Relationship Id="rId15" Type="http://schemas.openxmlformats.org/officeDocument/2006/relationships/tags" Target="../tags/tag110.xml"/><Relationship Id="rId14" Type="http://schemas.openxmlformats.org/officeDocument/2006/relationships/tags" Target="../tags/tag109.xml"/><Relationship Id="rId13" Type="http://schemas.openxmlformats.org/officeDocument/2006/relationships/tags" Target="../tags/tag108.xml"/><Relationship Id="rId12" Type="http://schemas.openxmlformats.org/officeDocument/2006/relationships/tags" Target="../tags/tag107.xml"/><Relationship Id="rId11" Type="http://schemas.openxmlformats.org/officeDocument/2006/relationships/slideLayout" Target="../slideLayouts/slideLayout48.xml"/><Relationship Id="rId10" Type="http://schemas.openxmlformats.org/officeDocument/2006/relationships/slideLayout" Target="../slideLayouts/slideLayout47.xml"/><Relationship Id="rId1"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2" name="图片 1" descr="公司logo"/>
          <p:cNvPicPr>
            <a:picLocks noChangeAspect="1"/>
          </p:cNvPicPr>
          <p:nvPr userDrawn="1"/>
        </p:nvPicPr>
        <p:blipFill>
          <a:blip r:embed="rId5" cstate="print"/>
          <a:stretch>
            <a:fillRect/>
          </a:stretch>
        </p:blipFill>
        <p:spPr>
          <a:xfrm>
            <a:off x="10128250" y="260350"/>
            <a:ext cx="1623695" cy="82804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dt="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80C8"/>
        </a:solidFill>
        <a:effectLst/>
      </p:bgPr>
    </p:bg>
    <p:spTree>
      <p:nvGrpSpPr>
        <p:cNvPr id="1" name=""/>
        <p:cNvGrpSpPr/>
        <p:nvPr/>
      </p:nvGrpSpPr>
      <p:grpSpPr>
        <a:xfrm>
          <a:off x="0" y="0"/>
          <a:ext cx="0" cy="0"/>
          <a:chOff x="0" y="0"/>
          <a:chExt cx="0" cy="0"/>
        </a:xfrm>
      </p:grpSpPr>
      <p:pic>
        <p:nvPicPr>
          <p:cNvPr id="7" name="图片 6" descr="公司logo白字"/>
          <p:cNvPicPr>
            <a:picLocks noChangeAspect="1"/>
          </p:cNvPicPr>
          <p:nvPr userDrawn="1"/>
        </p:nvPicPr>
        <p:blipFill>
          <a:blip r:embed="rId2" cstate="print"/>
          <a:stretch>
            <a:fillRect/>
          </a:stretch>
        </p:blipFill>
        <p:spPr>
          <a:xfrm>
            <a:off x="9551035" y="548640"/>
            <a:ext cx="1781015" cy="910800"/>
          </a:xfrm>
          <a:prstGeom prst="rect">
            <a:avLst/>
          </a:prstGeom>
        </p:spPr>
      </p:pic>
    </p:spTree>
    <p:custDataLst>
      <p:tags r:id="rId3"/>
    </p:custDataLst>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474C63"/>
        </a:solidFill>
        <a:effectLst/>
      </p:bgPr>
    </p:bg>
    <p:spTree>
      <p:nvGrpSpPr>
        <p:cNvPr id="1" name=""/>
        <p:cNvGrpSpPr/>
        <p:nvPr/>
      </p:nvGrpSpPr>
      <p:grpSpPr>
        <a:xfrm>
          <a:off x="0" y="0"/>
          <a:ext cx="0" cy="0"/>
          <a:chOff x="0" y="0"/>
          <a:chExt cx="0" cy="0"/>
        </a:xfrm>
      </p:grpSpPr>
      <p:pic>
        <p:nvPicPr>
          <p:cNvPr id="7" name="图片 6" descr="公司logo白字"/>
          <p:cNvPicPr>
            <a:picLocks noChangeAspect="1"/>
          </p:cNvPicPr>
          <p:nvPr userDrawn="1"/>
        </p:nvPicPr>
        <p:blipFill>
          <a:blip r:embed="rId2" cstate="print"/>
          <a:stretch>
            <a:fillRect/>
          </a:stretch>
        </p:blipFill>
        <p:spPr>
          <a:xfrm>
            <a:off x="9551035" y="548640"/>
            <a:ext cx="1781015" cy="910800"/>
          </a:xfrm>
          <a:prstGeom prst="rect">
            <a:avLst/>
          </a:prstGeom>
        </p:spPr>
      </p:pic>
    </p:spTree>
    <p:custDataLst>
      <p:tags r:id="rId3"/>
    </p:custDataLst>
  </p:cSld>
  <p:clrMap bg1="lt1" tx1="dk1" bg2="lt2" tx2="dk2" accent1="accent1" accent2="accent2" accent3="accent3" accent4="accent4" accent5="accent5" accent6="accent6" hlink="hlink" folHlink="folHlink"/>
  <p:sldLayoutIdLst>
    <p:sldLayoutId id="2147483656" r:id="rId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7" name="图片 6" descr="公司logo"/>
          <p:cNvPicPr>
            <a:picLocks noChangeAspect="1"/>
          </p:cNvPicPr>
          <p:nvPr userDrawn="1"/>
        </p:nvPicPr>
        <p:blipFill>
          <a:blip r:embed="rId4" cstate="print"/>
          <a:stretch>
            <a:fillRect/>
          </a:stretch>
        </p:blipFill>
        <p:spPr>
          <a:xfrm>
            <a:off x="10632440" y="548640"/>
            <a:ext cx="996315" cy="508635"/>
          </a:xfrm>
          <a:prstGeom prst="rect">
            <a:avLst/>
          </a:prstGeom>
        </p:spPr>
      </p:pic>
    </p:spTree>
    <p:custDataLst>
      <p:tags r:id="rId5"/>
    </p:custData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Lst>
  <p:hf hdr="0" dt="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70C0"/>
        </a:solidFill>
        <a:effectLst/>
      </p:bgPr>
    </p:bg>
    <p:spTree>
      <p:nvGrpSpPr>
        <p:cNvPr id="1" name=""/>
        <p:cNvGrpSpPr/>
        <p:nvPr/>
      </p:nvGrpSpPr>
      <p:grpSpPr>
        <a:xfrm>
          <a:off x="0" y="0"/>
          <a:ext cx="0" cy="0"/>
          <a:chOff x="0" y="0"/>
          <a:chExt cx="0" cy="0"/>
        </a:xfrm>
      </p:grpSpPr>
      <p:pic>
        <p:nvPicPr>
          <p:cNvPr id="7" name="图片 6" descr="白字logo"/>
          <p:cNvPicPr>
            <a:picLocks noChangeAspect="1"/>
          </p:cNvPicPr>
          <p:nvPr userDrawn="1"/>
        </p:nvPicPr>
        <p:blipFill>
          <a:blip r:embed="rId4" cstate="print"/>
          <a:stretch>
            <a:fillRect/>
          </a:stretch>
        </p:blipFill>
        <p:spPr>
          <a:xfrm>
            <a:off x="10632440" y="548640"/>
            <a:ext cx="995390" cy="507600"/>
          </a:xfrm>
          <a:prstGeom prst="rect">
            <a:avLst/>
          </a:prstGeom>
        </p:spPr>
      </p:pic>
    </p:spTree>
    <p:custDataLst>
      <p:tags r:id="rId5"/>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hf hdr="0" dt="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70C0"/>
        </a:solidFill>
        <a:effectLst/>
      </p:bgPr>
    </p:bg>
    <p:spTree>
      <p:nvGrpSpPr>
        <p:cNvPr id="1" name=""/>
        <p:cNvGrpSpPr/>
        <p:nvPr/>
      </p:nvGrpSpPr>
      <p:grpSpPr>
        <a:xfrm>
          <a:off x="0" y="0"/>
          <a:ext cx="0" cy="0"/>
          <a:chOff x="0" y="0"/>
          <a:chExt cx="0" cy="0"/>
        </a:xfrm>
      </p:grpSpPr>
      <p:pic>
        <p:nvPicPr>
          <p:cNvPr id="9" name="图片 8" descr="金色logo"/>
          <p:cNvPicPr>
            <a:picLocks noChangeAspect="1"/>
          </p:cNvPicPr>
          <p:nvPr userDrawn="1"/>
        </p:nvPicPr>
        <p:blipFill>
          <a:blip r:embed="rId4" cstate="print"/>
          <a:stretch>
            <a:fillRect/>
          </a:stretch>
        </p:blipFill>
        <p:spPr>
          <a:xfrm>
            <a:off x="10632440" y="548640"/>
            <a:ext cx="995453" cy="507600"/>
          </a:xfrm>
          <a:prstGeom prst="rect">
            <a:avLst/>
          </a:prstGeom>
        </p:spPr>
      </p:pic>
    </p:spTree>
    <p:custDataLst>
      <p:tags r:id="rId5"/>
    </p:custData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Lst>
  <p:hf hdr="0" dt="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70C0"/>
        </a:solidFill>
        <a:effectLst/>
      </p:bgPr>
    </p:bg>
    <p:spTree>
      <p:nvGrpSpPr>
        <p:cNvPr id="1" name=""/>
        <p:cNvGrpSpPr/>
        <p:nvPr/>
      </p:nvGrpSpPr>
      <p:grpSpPr>
        <a:xfrm>
          <a:off x="0" y="0"/>
          <a:ext cx="0" cy="0"/>
          <a:chOff x="0" y="0"/>
          <a:chExt cx="0" cy="0"/>
        </a:xfrm>
      </p:grpSpPr>
      <p:pic>
        <p:nvPicPr>
          <p:cNvPr id="2" name="图片 1" descr="公司logo白字"/>
          <p:cNvPicPr>
            <a:picLocks noChangeAspect="1"/>
          </p:cNvPicPr>
          <p:nvPr userDrawn="1"/>
        </p:nvPicPr>
        <p:blipFill>
          <a:blip r:embed="rId5" cstate="print"/>
          <a:stretch>
            <a:fillRect/>
          </a:stretch>
        </p:blipFill>
        <p:spPr>
          <a:xfrm>
            <a:off x="10632440" y="548640"/>
            <a:ext cx="994896" cy="507600"/>
          </a:xfrm>
          <a:prstGeom prst="rect">
            <a:avLst/>
          </a:prstGeom>
        </p:spPr>
      </p:pic>
      <p:sp>
        <p:nvSpPr>
          <p:cNvPr id="5" name="日期占位符 4"/>
          <p:cNvSpPr>
            <a:spLocks noGrp="1"/>
          </p:cNvSpPr>
          <p:nvPr>
            <p:ph type="dt" sz="half" idx="2"/>
            <p:custDataLst>
              <p:tags r:id="rId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Lst>
  <p:hf hdr="0" dt="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328839"/>
        </a:solidFill>
        <a:effectLst/>
      </p:bgPr>
    </p:bg>
    <p:spTree>
      <p:nvGrpSpPr>
        <p:cNvPr id="1" name=""/>
        <p:cNvGrpSpPr/>
        <p:nvPr/>
      </p:nvGrpSpPr>
      <p:grpSpPr>
        <a:xfrm>
          <a:off x="0" y="0"/>
          <a:ext cx="0" cy="0"/>
          <a:chOff x="0" y="0"/>
          <a:chExt cx="0" cy="0"/>
        </a:xfrm>
      </p:grpSpPr>
      <p:pic>
        <p:nvPicPr>
          <p:cNvPr id="7" name="图片 6" descr="白字logo"/>
          <p:cNvPicPr>
            <a:picLocks noChangeAspect="1"/>
          </p:cNvPicPr>
          <p:nvPr userDrawn="1"/>
        </p:nvPicPr>
        <p:blipFill>
          <a:blip r:embed="rId4" cstate="print"/>
          <a:stretch>
            <a:fillRect/>
          </a:stretch>
        </p:blipFill>
        <p:spPr>
          <a:xfrm>
            <a:off x="10632440" y="548640"/>
            <a:ext cx="995390" cy="507600"/>
          </a:xfrm>
          <a:prstGeom prst="rect">
            <a:avLst/>
          </a:prstGeom>
        </p:spPr>
      </p:pic>
    </p:spTree>
    <p:custDataLst>
      <p:tags r:id="rId5"/>
    </p:custData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939598"/>
        </a:solidFill>
        <a:effectLst/>
      </p:bgPr>
    </p:bg>
    <p:spTree>
      <p:nvGrpSpPr>
        <p:cNvPr id="1" name=""/>
        <p:cNvGrpSpPr/>
        <p:nvPr/>
      </p:nvGrpSpPr>
      <p:grpSpPr>
        <a:xfrm>
          <a:off x="0" y="0"/>
          <a:ext cx="0" cy="0"/>
          <a:chOff x="0" y="0"/>
          <a:chExt cx="0" cy="0"/>
        </a:xfrm>
      </p:grpSpPr>
      <p:pic>
        <p:nvPicPr>
          <p:cNvPr id="7" name="图片 6" descr="白字logo"/>
          <p:cNvPicPr>
            <a:picLocks noChangeAspect="1"/>
          </p:cNvPicPr>
          <p:nvPr userDrawn="1"/>
        </p:nvPicPr>
        <p:blipFill>
          <a:blip r:embed="rId3" cstate="print"/>
          <a:stretch>
            <a:fillRect/>
          </a:stretch>
        </p:blipFill>
        <p:spPr>
          <a:xfrm>
            <a:off x="10632440" y="548640"/>
            <a:ext cx="995390" cy="507600"/>
          </a:xfrm>
          <a:prstGeom prst="rect">
            <a:avLst/>
          </a:prstGeom>
        </p:spPr>
      </p:pic>
    </p:spTree>
    <p:custDataLst>
      <p:tags r:id="rId4"/>
    </p:custDataLst>
  </p:cSld>
  <p:clrMap bg1="lt1" tx1="dk1" bg2="lt2" tx2="dk2" accent1="accent1" accent2="accent2" accent3="accent3" accent4="accent4" accent5="accent5" accent6="accent6" hlink="hlink" folHlink="folHlink"/>
  <p:sldLayoutIdLst>
    <p:sldLayoutId id="2147483679" r:id="rId1"/>
    <p:sldLayoutId id="2147483680" r:id="rId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939598"/>
        </a:solidFill>
        <a:effectLst/>
      </p:bgPr>
    </p:bg>
    <p:spTree>
      <p:nvGrpSpPr>
        <p:cNvPr id="1" name=""/>
        <p:cNvGrpSpPr/>
        <p:nvPr/>
      </p:nvGrpSpPr>
      <p:grpSpPr>
        <a:xfrm>
          <a:off x="0" y="0"/>
          <a:ext cx="0" cy="0"/>
          <a:chOff x="0" y="0"/>
          <a:chExt cx="0" cy="0"/>
        </a:xfrm>
      </p:grpSpPr>
      <p:pic>
        <p:nvPicPr>
          <p:cNvPr id="2" name="图片 1" descr="公司logo白字"/>
          <p:cNvPicPr>
            <a:picLocks noChangeAspect="1"/>
          </p:cNvPicPr>
          <p:nvPr userDrawn="1"/>
        </p:nvPicPr>
        <p:blipFill>
          <a:blip r:embed="rId4" cstate="print"/>
          <a:stretch>
            <a:fillRect/>
          </a:stretch>
        </p:blipFill>
        <p:spPr>
          <a:xfrm>
            <a:off x="10632440" y="548640"/>
            <a:ext cx="994896" cy="507600"/>
          </a:xfrm>
          <a:prstGeom prst="rect">
            <a:avLst/>
          </a:prstGeom>
        </p:spPr>
      </p:pic>
    </p:spTree>
    <p:custDataLst>
      <p:tags r:id="rId5"/>
    </p:custData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474C63"/>
        </a:solidFill>
        <a:effectLst/>
      </p:bgPr>
    </p:bg>
    <p:spTree>
      <p:nvGrpSpPr>
        <p:cNvPr id="1" name=""/>
        <p:cNvGrpSpPr/>
        <p:nvPr/>
      </p:nvGrpSpPr>
      <p:grpSpPr>
        <a:xfrm>
          <a:off x="0" y="0"/>
          <a:ext cx="0" cy="0"/>
          <a:chOff x="0" y="0"/>
          <a:chExt cx="0" cy="0"/>
        </a:xfrm>
      </p:grpSpPr>
      <p:pic>
        <p:nvPicPr>
          <p:cNvPr id="2" name="图片 1" descr="公司logo白字"/>
          <p:cNvPicPr>
            <a:picLocks noChangeAspect="1"/>
          </p:cNvPicPr>
          <p:nvPr userDrawn="1"/>
        </p:nvPicPr>
        <p:blipFill>
          <a:blip r:embed="rId4" cstate="print"/>
          <a:stretch>
            <a:fillRect/>
          </a:stretch>
        </p:blipFill>
        <p:spPr>
          <a:xfrm>
            <a:off x="10632440" y="548640"/>
            <a:ext cx="994896" cy="507600"/>
          </a:xfrm>
          <a:prstGeom prst="rect">
            <a:avLst/>
          </a:prstGeom>
        </p:spPr>
      </p:pic>
    </p:spTree>
    <p:custDataLst>
      <p:tags r:id="rId5"/>
    </p:custData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474C63"/>
        </a:solidFill>
        <a:effectLst/>
      </p:bgPr>
    </p:bg>
    <p:spTree>
      <p:nvGrpSpPr>
        <p:cNvPr id="1" name=""/>
        <p:cNvGrpSpPr/>
        <p:nvPr/>
      </p:nvGrpSpPr>
      <p:grpSpPr>
        <a:xfrm>
          <a:off x="0" y="0"/>
          <a:ext cx="0" cy="0"/>
          <a:chOff x="0" y="0"/>
          <a:chExt cx="0" cy="0"/>
        </a:xfrm>
      </p:grpSpPr>
      <p:pic>
        <p:nvPicPr>
          <p:cNvPr id="9" name="图片 8" descr="金色logo"/>
          <p:cNvPicPr>
            <a:picLocks noChangeAspect="1"/>
          </p:cNvPicPr>
          <p:nvPr userDrawn="1"/>
        </p:nvPicPr>
        <p:blipFill>
          <a:blip r:embed="rId4" cstate="print"/>
          <a:stretch>
            <a:fillRect/>
          </a:stretch>
        </p:blipFill>
        <p:spPr>
          <a:xfrm>
            <a:off x="10632440" y="548640"/>
            <a:ext cx="995453" cy="507600"/>
          </a:xfrm>
          <a:prstGeom prst="rect">
            <a:avLst/>
          </a:prstGeom>
        </p:spPr>
      </p:pic>
    </p:spTree>
    <p:custDataLst>
      <p:tags r:id="rId5"/>
    </p:custData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474C63"/>
        </a:solidFill>
        <a:effectLst/>
      </p:bgPr>
    </p:bg>
    <p:spTree>
      <p:nvGrpSpPr>
        <p:cNvPr id="1" name=""/>
        <p:cNvGrpSpPr/>
        <p:nvPr/>
      </p:nvGrpSpPr>
      <p:grpSpPr>
        <a:xfrm>
          <a:off x="0" y="0"/>
          <a:ext cx="0" cy="0"/>
          <a:chOff x="0" y="0"/>
          <a:chExt cx="0" cy="0"/>
        </a:xfrm>
      </p:grpSpPr>
      <p:pic>
        <p:nvPicPr>
          <p:cNvPr id="7" name="图片 6" descr="白字logo"/>
          <p:cNvPicPr>
            <a:picLocks noChangeAspect="1"/>
          </p:cNvPicPr>
          <p:nvPr userDrawn="1"/>
        </p:nvPicPr>
        <p:blipFill>
          <a:blip r:embed="rId4" cstate="print"/>
          <a:stretch>
            <a:fillRect/>
          </a:stretch>
        </p:blipFill>
        <p:spPr>
          <a:xfrm>
            <a:off x="10632440" y="548640"/>
            <a:ext cx="995390" cy="507600"/>
          </a:xfrm>
          <a:prstGeom prst="rect">
            <a:avLst/>
          </a:prstGeom>
        </p:spPr>
      </p:pic>
    </p:spTree>
    <p:custDataLst>
      <p:tags r:id="rId5"/>
    </p:custData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 name="矩形 6"/>
          <p:cNvSpPr/>
          <p:nvPr userDrawn="1"/>
        </p:nvSpPr>
        <p:spPr>
          <a:xfrm>
            <a:off x="0" y="3787775"/>
            <a:ext cx="12207875" cy="2049463"/>
          </a:xfrm>
          <a:prstGeom prst="rect">
            <a:avLst/>
          </a:prstGeom>
          <a:solidFill>
            <a:srgbClr val="939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pic>
        <p:nvPicPr>
          <p:cNvPr id="23559" name="图片 6" descr="lADPJw1WRI_s53_NAyDNAyA_800_800"/>
          <p:cNvPicPr>
            <a:picLocks noChangeAspect="1"/>
          </p:cNvPicPr>
          <p:nvPr userDrawn="1"/>
        </p:nvPicPr>
        <p:blipFill>
          <a:blip r:embed="rId2" cstate="print"/>
          <a:stretch>
            <a:fillRect/>
          </a:stretch>
        </p:blipFill>
        <p:spPr>
          <a:xfrm>
            <a:off x="8973820" y="4148138"/>
            <a:ext cx="1452563" cy="1452562"/>
          </a:xfrm>
          <a:prstGeom prst="rect">
            <a:avLst/>
          </a:prstGeom>
          <a:noFill/>
          <a:ln w="9525">
            <a:noFill/>
          </a:ln>
        </p:spPr>
      </p:pic>
      <p:sp>
        <p:nvSpPr>
          <p:cNvPr id="23560" name="文本框 7"/>
          <p:cNvSpPr txBox="1"/>
          <p:nvPr userDrawn="1"/>
        </p:nvSpPr>
        <p:spPr>
          <a:xfrm>
            <a:off x="8900795" y="6021388"/>
            <a:ext cx="2187575" cy="368300"/>
          </a:xfrm>
          <a:prstGeom prst="rect">
            <a:avLst/>
          </a:prstGeom>
          <a:noFill/>
          <a:ln w="9525">
            <a:noFill/>
          </a:ln>
        </p:spPr>
        <p:txBody>
          <a:bodyPr wrap="square" anchor="t" anchorCtr="0">
            <a:spAutoFit/>
          </a:bodyPr>
          <a:lstStyle/>
          <a:p>
            <a:r>
              <a:rPr lang="en-US" altLang="zh-CN">
                <a:solidFill>
                  <a:srgbClr val="0080C8"/>
                </a:solidFill>
                <a:latin typeface="Arial" panose="020B0604020202020204" pitchFamily="34" charset="0"/>
                <a:ea typeface="宋体" pitchFamily="2" charset="-122"/>
              </a:rPr>
              <a:t>www.jnmc.com</a:t>
            </a:r>
            <a:endParaRPr lang="en-US" altLang="zh-CN">
              <a:solidFill>
                <a:srgbClr val="0080C8"/>
              </a:solidFill>
              <a:latin typeface="Arial" panose="020B0604020202020204" pitchFamily="34" charset="0"/>
              <a:ea typeface="宋体" pitchFamily="2" charset="-122"/>
            </a:endParaRPr>
          </a:p>
        </p:txBody>
      </p:sp>
      <p:sp>
        <p:nvSpPr>
          <p:cNvPr id="8" name="日期占位符 2"/>
          <p:cNvSpPr>
            <a:spLocks noGrp="1"/>
          </p:cNvSpPr>
          <p:nvPr userDrawn="1">
            <p:custDataLst>
              <p:tags r:id="rId3"/>
            </p:custDataLst>
          </p:nvPr>
        </p:nvSpPr>
        <p:spPr>
          <a:xfrm>
            <a:off x="1701025" y="6021030"/>
            <a:ext cx="2700000" cy="316800"/>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0FBDFE-C587-4B4C-A407-44438C67B59E}" type="datetimeFigureOut">
              <a:rPr lang="zh-CN" altLang="en-US" smtClean="0"/>
            </a:fld>
            <a:endParaRPr lang="zh-CN" altLang="en-US"/>
          </a:p>
        </p:txBody>
      </p:sp>
      <p:pic>
        <p:nvPicPr>
          <p:cNvPr id="9" name="图片 8" descr="公司logo"/>
          <p:cNvPicPr>
            <a:picLocks noChangeAspect="1"/>
          </p:cNvPicPr>
          <p:nvPr userDrawn="1"/>
        </p:nvPicPr>
        <p:blipFill>
          <a:blip r:embed="rId4" cstate="print"/>
          <a:stretch>
            <a:fillRect/>
          </a:stretch>
        </p:blipFill>
        <p:spPr>
          <a:xfrm>
            <a:off x="1776095" y="549275"/>
            <a:ext cx="1411200" cy="719591"/>
          </a:xfrm>
          <a:prstGeom prst="rect">
            <a:avLst/>
          </a:prstGeom>
        </p:spPr>
      </p:pic>
    </p:spTree>
    <p:custDataLst>
      <p:tags r:id="rId5"/>
    </p:custDataLst>
  </p:cSld>
  <p:clrMap bg1="lt1" tx1="dk1" bg2="lt2" tx2="dk2" accent1="accent1" accent2="accent2" accent3="accent3" accent4="accent4" accent5="accent5" accent6="accent6" hlink="hlink" folHlink="folHlink"/>
  <p:sldLayoutIdLst>
    <p:sldLayoutId id="2147483698" r:id="rId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image" Target="../media/image11.png"/><Relationship Id="rId7" Type="http://schemas.openxmlformats.org/officeDocument/2006/relationships/tags" Target="../tags/tag123.xml"/><Relationship Id="rId6" Type="http://schemas.openxmlformats.org/officeDocument/2006/relationships/tags" Target="../tags/tag122.xml"/><Relationship Id="rId5" Type="http://schemas.openxmlformats.org/officeDocument/2006/relationships/image" Target="../media/image10.png"/><Relationship Id="rId4" Type="http://schemas.openxmlformats.org/officeDocument/2006/relationships/tags" Target="../tags/tag121.xml"/><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tags" Target="../tags/tag118.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6.png"/><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9" Type="http://schemas.openxmlformats.org/officeDocument/2006/relationships/tags" Target="../tags/tag132.xml"/><Relationship Id="rId8" Type="http://schemas.openxmlformats.org/officeDocument/2006/relationships/tags" Target="../tags/tag131.xml"/><Relationship Id="rId7" Type="http://schemas.openxmlformats.org/officeDocument/2006/relationships/tags" Target="../tags/tag130.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34" Type="http://schemas.openxmlformats.org/officeDocument/2006/relationships/notesSlide" Target="../notesSlides/notesSlide3.xml"/><Relationship Id="rId33" Type="http://schemas.openxmlformats.org/officeDocument/2006/relationships/slideLayout" Target="../slideLayouts/slideLayout2.xml"/><Relationship Id="rId32" Type="http://schemas.openxmlformats.org/officeDocument/2006/relationships/tags" Target="../tags/tag142.xml"/><Relationship Id="rId31" Type="http://schemas.microsoft.com/office/2007/relationships/media" Target="../media/media6.mp3"/><Relationship Id="rId30" Type="http://schemas.openxmlformats.org/officeDocument/2006/relationships/audio" Target="../media/media6.mp3"/><Relationship Id="rId3" Type="http://schemas.openxmlformats.org/officeDocument/2006/relationships/tags" Target="../tags/tag126.xml"/><Relationship Id="rId29" Type="http://schemas.microsoft.com/office/2007/relationships/media" Target="../media/media5.mp3"/><Relationship Id="rId28" Type="http://schemas.openxmlformats.org/officeDocument/2006/relationships/audio" Target="../media/media5.mp3"/><Relationship Id="rId27" Type="http://schemas.microsoft.com/office/2007/relationships/media" Target="../media/media4.mp3"/><Relationship Id="rId26" Type="http://schemas.openxmlformats.org/officeDocument/2006/relationships/audio" Target="../media/media4.mp3"/><Relationship Id="rId25" Type="http://schemas.microsoft.com/office/2007/relationships/media" Target="../media/media3.mp3"/><Relationship Id="rId24" Type="http://schemas.openxmlformats.org/officeDocument/2006/relationships/audio" Target="../media/media3.mp3"/><Relationship Id="rId23" Type="http://schemas.microsoft.com/office/2007/relationships/media" Target="../media/media2.mp3"/><Relationship Id="rId22" Type="http://schemas.openxmlformats.org/officeDocument/2006/relationships/audio" Target="../media/media2.mp3"/><Relationship Id="rId21" Type="http://schemas.openxmlformats.org/officeDocument/2006/relationships/image" Target="../media/image21.png"/><Relationship Id="rId20" Type="http://schemas.microsoft.com/office/2007/relationships/media" Target="../media/media1.mp3"/><Relationship Id="rId2" Type="http://schemas.openxmlformats.org/officeDocument/2006/relationships/tags" Target="../tags/tag125.xml"/><Relationship Id="rId19" Type="http://schemas.openxmlformats.org/officeDocument/2006/relationships/audio" Target="../media/media1.mp3"/><Relationship Id="rId18" Type="http://schemas.openxmlformats.org/officeDocument/2006/relationships/tags" Target="../tags/tag141.xml"/><Relationship Id="rId17" Type="http://schemas.openxmlformats.org/officeDocument/2006/relationships/tags" Target="../tags/tag140.xml"/><Relationship Id="rId16" Type="http://schemas.openxmlformats.org/officeDocument/2006/relationships/tags" Target="../tags/tag139.xml"/><Relationship Id="rId15" Type="http://schemas.openxmlformats.org/officeDocument/2006/relationships/tags" Target="../tags/tag138.xml"/><Relationship Id="rId14" Type="http://schemas.openxmlformats.org/officeDocument/2006/relationships/tags" Target="../tags/tag137.xml"/><Relationship Id="rId13" Type="http://schemas.openxmlformats.org/officeDocument/2006/relationships/tags" Target="../tags/tag136.xml"/><Relationship Id="rId12" Type="http://schemas.openxmlformats.org/officeDocument/2006/relationships/tags" Target="../tags/tag135.xml"/><Relationship Id="rId11" Type="http://schemas.openxmlformats.org/officeDocument/2006/relationships/tags" Target="../tags/tag134.xml"/><Relationship Id="rId10" Type="http://schemas.openxmlformats.org/officeDocument/2006/relationships/tags" Target="../tags/tag133.xml"/><Relationship Id="rId1" Type="http://schemas.openxmlformats.org/officeDocument/2006/relationships/tags" Target="../tags/tag124.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4.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25.png"/><Relationship Id="rId2" Type="http://schemas.openxmlformats.org/officeDocument/2006/relationships/tags" Target="../tags/tag144.xml"/><Relationship Id="rId1" Type="http://schemas.openxmlformats.org/officeDocument/2006/relationships/tags" Target="../tags/tag14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26.png"/><Relationship Id="rId1" Type="http://schemas.openxmlformats.org/officeDocument/2006/relationships/tags" Target="../tags/tag14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7.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4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7"/>
          <p:cNvSpPr txBox="1">
            <a:spLocks noChangeArrowheads="1"/>
          </p:cNvSpPr>
          <p:nvPr/>
        </p:nvSpPr>
        <p:spPr bwMode="auto">
          <a:xfrm>
            <a:off x="4736624" y="5229030"/>
            <a:ext cx="2783205" cy="60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lnSpc>
                <a:spcPts val="4000"/>
              </a:lnSpc>
            </a:pPr>
            <a:r>
              <a:rPr lang="en-US" altLang="zh-CN" sz="2800" b="1" dirty="0" smtClean="0">
                <a:latin typeface="+mj-ea"/>
                <a:ea typeface="+mj-ea"/>
                <a:cs typeface="+mj-ea"/>
              </a:rPr>
              <a:t>2026</a:t>
            </a:r>
            <a:r>
              <a:rPr lang="zh-CN" altLang="en-US" sz="2800" b="1" dirty="0" smtClean="0">
                <a:latin typeface="+mj-ea"/>
                <a:ea typeface="+mj-ea"/>
                <a:cs typeface="+mj-ea"/>
              </a:rPr>
              <a:t>年</a:t>
            </a:r>
            <a:r>
              <a:rPr lang="en-US" altLang="zh-CN" sz="2800" b="1" dirty="0" smtClean="0">
                <a:latin typeface="+mj-ea"/>
                <a:ea typeface="+mj-ea"/>
                <a:cs typeface="+mj-ea"/>
              </a:rPr>
              <a:t>9</a:t>
            </a:r>
            <a:r>
              <a:rPr lang="zh-CN" altLang="en-US" sz="2800" b="1" dirty="0" smtClean="0">
                <a:latin typeface="+mj-ea"/>
                <a:ea typeface="+mj-ea"/>
                <a:cs typeface="+mj-ea"/>
              </a:rPr>
              <a:t>月</a:t>
            </a:r>
            <a:r>
              <a:rPr lang="en-US" altLang="zh-CN" sz="2800" b="1" dirty="0" smtClean="0">
                <a:latin typeface="+mj-ea"/>
                <a:ea typeface="+mj-ea"/>
                <a:cs typeface="+mj-ea"/>
              </a:rPr>
              <a:t>29</a:t>
            </a:r>
            <a:r>
              <a:rPr lang="zh-CN" altLang="en-US" sz="2800" b="1" dirty="0" smtClean="0">
                <a:latin typeface="+mj-ea"/>
                <a:ea typeface="+mj-ea"/>
                <a:cs typeface="+mj-ea"/>
              </a:rPr>
              <a:t>日</a:t>
            </a:r>
            <a:endParaRPr lang="en-US" altLang="zh-CN" sz="2800" b="1" dirty="0">
              <a:latin typeface="+mj-ea"/>
              <a:ea typeface="+mj-ea"/>
              <a:cs typeface="+mj-ea"/>
            </a:endParaRPr>
          </a:p>
        </p:txBody>
      </p:sp>
      <p:sp>
        <p:nvSpPr>
          <p:cNvPr id="3075" name="Text Box 5"/>
          <p:cNvSpPr txBox="1">
            <a:spLocks noChangeArrowheads="1"/>
          </p:cNvSpPr>
          <p:nvPr/>
        </p:nvSpPr>
        <p:spPr bwMode="auto">
          <a:xfrm>
            <a:off x="667452" y="1052736"/>
            <a:ext cx="10921547"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zh-CN" altLang="en-US" sz="4400" b="1" dirty="0" smtClean="0">
                <a:latin typeface="+mj-lt"/>
                <a:ea typeface="华文中宋" panose="02010600040101010101" pitchFamily="2" charset="-122"/>
              </a:rPr>
              <a:t>金 川 铜 贵 本</a:t>
            </a:r>
            <a:r>
              <a:rPr lang="en-US" altLang="zh-CN" sz="4400" b="1" dirty="0" smtClean="0">
                <a:latin typeface="+mj-lt"/>
                <a:ea typeface="华文中宋" panose="02010600040101010101" pitchFamily="2" charset="-122"/>
              </a:rPr>
              <a:t> </a:t>
            </a:r>
            <a:r>
              <a:rPr lang="zh-CN" altLang="en-US" sz="4400" b="1" dirty="0" smtClean="0">
                <a:latin typeface="+mj-lt"/>
                <a:ea typeface="华文中宋" panose="02010600040101010101" pitchFamily="2" charset="-122"/>
              </a:rPr>
              <a:t>部</a:t>
            </a:r>
            <a:endParaRPr lang="en-US" altLang="zh-CN" sz="4400" b="1" dirty="0" smtClean="0">
              <a:latin typeface="+mj-lt"/>
              <a:ea typeface="华文中宋" panose="02010600040101010101" pitchFamily="2" charset="-122"/>
            </a:endParaRPr>
          </a:p>
          <a:p>
            <a:pPr algn="ctr"/>
            <a:endParaRPr lang="en-US" altLang="zh-CN" sz="4400" b="1" dirty="0" smtClean="0">
              <a:solidFill>
                <a:srgbClr val="0000FF"/>
              </a:solidFill>
              <a:latin typeface="+mj-lt"/>
              <a:ea typeface="华文中宋" panose="02010600040101010101" pitchFamily="2" charset="-122"/>
            </a:endParaRPr>
          </a:p>
          <a:p>
            <a:pPr algn="ctr"/>
            <a:r>
              <a:rPr lang="zh-CN" altLang="en-US" sz="6000" b="1" dirty="0" smtClean="0">
                <a:solidFill>
                  <a:srgbClr val="0000FF"/>
                </a:solidFill>
                <a:latin typeface="+mj-ea"/>
                <a:ea typeface="+mj-ea"/>
              </a:rPr>
              <a:t>202</a:t>
            </a:r>
            <a:r>
              <a:rPr lang="en-US" altLang="zh-CN" sz="6000" b="1" dirty="0" smtClean="0">
                <a:solidFill>
                  <a:srgbClr val="0000FF"/>
                </a:solidFill>
                <a:latin typeface="+mj-ea"/>
                <a:ea typeface="+mj-ea"/>
              </a:rPr>
              <a:t>6</a:t>
            </a:r>
            <a:r>
              <a:rPr lang="zh-CN" altLang="en-US" sz="6000" b="1" dirty="0" smtClean="0">
                <a:solidFill>
                  <a:srgbClr val="0000FF"/>
                </a:solidFill>
                <a:latin typeface="+mj-ea"/>
                <a:ea typeface="+mj-ea"/>
              </a:rPr>
              <a:t>年四季度安委会会议</a:t>
            </a:r>
            <a:endParaRPr lang="zh-CN" altLang="en-US" sz="6000" b="1" dirty="0" smtClean="0">
              <a:solidFill>
                <a:srgbClr val="0000FF"/>
              </a:solidFill>
              <a:latin typeface="+mj-ea"/>
              <a:ea typeface="+mj-ea"/>
            </a:endParaRPr>
          </a:p>
          <a:p>
            <a:pPr algn="ctr"/>
            <a:r>
              <a:rPr sz="6000" b="1" dirty="0" smtClean="0">
                <a:solidFill>
                  <a:srgbClr val="0000FF"/>
                </a:solidFill>
                <a:latin typeface="+mj-ea"/>
                <a:ea typeface="+mj-ea"/>
              </a:rPr>
              <a:t>汇</a:t>
            </a:r>
            <a:r>
              <a:rPr lang="en-US" sz="6000" b="1" dirty="0" smtClean="0">
                <a:solidFill>
                  <a:srgbClr val="0000FF"/>
                </a:solidFill>
                <a:latin typeface="+mj-ea"/>
                <a:ea typeface="+mj-ea"/>
              </a:rPr>
              <a:t> </a:t>
            </a:r>
            <a:r>
              <a:rPr sz="6000" b="1" dirty="0" smtClean="0">
                <a:solidFill>
                  <a:srgbClr val="0000FF"/>
                </a:solidFill>
                <a:latin typeface="+mj-ea"/>
                <a:ea typeface="+mj-ea"/>
              </a:rPr>
              <a:t>报</a:t>
            </a:r>
            <a:r>
              <a:rPr lang="en-US" sz="6000" b="1" dirty="0" smtClean="0">
                <a:solidFill>
                  <a:srgbClr val="0000FF"/>
                </a:solidFill>
                <a:latin typeface="+mj-ea"/>
                <a:ea typeface="+mj-ea"/>
              </a:rPr>
              <a:t> </a:t>
            </a:r>
            <a:r>
              <a:rPr lang="zh-CN" altLang="en-US" sz="6000" b="1" dirty="0" smtClean="0">
                <a:solidFill>
                  <a:srgbClr val="0000FF"/>
                </a:solidFill>
                <a:latin typeface="+mj-ea"/>
                <a:ea typeface="+mj-ea"/>
              </a:rPr>
              <a:t>材 料</a:t>
            </a:r>
            <a:endParaRPr sz="6000" b="1" dirty="0">
              <a:solidFill>
                <a:srgbClr val="0000FF"/>
              </a:solidFill>
              <a:latin typeface="+mj-ea"/>
              <a:ea typeface="+mj-ea"/>
            </a:endParaRPr>
          </a:p>
        </p:txBody>
      </p:sp>
      <p:sp>
        <p:nvSpPr>
          <p:cNvPr id="3076" name="Text Box 8"/>
          <p:cNvSpPr txBox="1">
            <a:spLocks noChangeArrowheads="1"/>
          </p:cNvSpPr>
          <p:nvPr/>
        </p:nvSpPr>
        <p:spPr bwMode="auto">
          <a:xfrm>
            <a:off x="2279650" y="6323014"/>
            <a:ext cx="9588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278D0701-6884-4BA4-AB0A-4122162DBB3E}" type="datetime1">
              <a:rPr lang="zh-CN" altLang="en-US" sz="1200">
                <a:solidFill>
                  <a:schemeClr val="bg1"/>
                </a:solidFill>
              </a:rPr>
            </a:fld>
            <a:endParaRPr lang="zh-CN" altLang="en-US" sz="120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5"/>
          <p:cNvSpPr txBox="1">
            <a:spLocks noChangeArrowheads="1"/>
          </p:cNvSpPr>
          <p:nvPr/>
        </p:nvSpPr>
        <p:spPr bwMode="auto">
          <a:xfrm>
            <a:off x="2063552" y="764575"/>
            <a:ext cx="75723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eaLnBrk="1" hangingPunct="1">
              <a:lnSpc>
                <a:spcPts val="6000"/>
              </a:lnSpc>
            </a:pPr>
            <a:r>
              <a:rPr lang="zh-CN" altLang="en-US" sz="4600" b="1" kern="3500" spc="500" dirty="0" smtClean="0">
                <a:solidFill>
                  <a:srgbClr val="0000FF"/>
                </a:solidFill>
                <a:uFillTx/>
                <a:latin typeface="+mj-ea"/>
                <a:ea typeface="+mj-ea"/>
              </a:rPr>
              <a:t>汇 报 提 纲</a:t>
            </a:r>
            <a:endParaRPr lang="zh-CN" altLang="en-US" sz="4600" b="1" kern="3500" spc="500" dirty="0">
              <a:solidFill>
                <a:srgbClr val="0000FF"/>
              </a:solidFill>
              <a:uFillTx/>
              <a:latin typeface="+mj-ea"/>
              <a:ea typeface="+mj-ea"/>
            </a:endParaRPr>
          </a:p>
        </p:txBody>
      </p:sp>
      <p:sp>
        <p:nvSpPr>
          <p:cNvPr id="2051" name="Text Box 7"/>
          <p:cNvSpPr txBox="1">
            <a:spLocks noChangeArrowheads="1"/>
          </p:cNvSpPr>
          <p:nvPr/>
        </p:nvSpPr>
        <p:spPr bwMode="auto">
          <a:xfrm>
            <a:off x="1854200" y="1811020"/>
            <a:ext cx="8143875" cy="441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lvl1pPr indent="406400"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indent="711200" algn="just" eaLnBrk="1" hangingPunct="1">
              <a:lnSpc>
                <a:spcPct val="150000"/>
              </a:lnSpc>
              <a:spcBef>
                <a:spcPts val="0"/>
              </a:spcBef>
              <a:buClrTx/>
              <a:buSzTx/>
              <a:buFontTx/>
            </a:pPr>
            <a:r>
              <a:rPr sz="2800" b="1">
                <a:latin typeface="+mn-ea"/>
                <a:ea typeface="+mn-ea"/>
              </a:rPr>
              <a:t>一、 </a:t>
            </a:r>
            <a:r>
              <a:rPr lang="zh-CN" altLang="en-US" sz="2800" b="1">
                <a:latin typeface="+mn-ea"/>
                <a:ea typeface="+mn-ea"/>
              </a:rPr>
              <a:t>传达集团安委会会议精神</a:t>
            </a:r>
            <a:endParaRPr lang="zh-CN" altLang="en-US" sz="2800" b="1">
              <a:latin typeface="+mn-ea"/>
              <a:ea typeface="+mn-ea"/>
            </a:endParaRPr>
          </a:p>
          <a:p>
            <a:pPr indent="711200" algn="just" eaLnBrk="1" hangingPunct="1">
              <a:lnSpc>
                <a:spcPct val="150000"/>
              </a:lnSpc>
              <a:spcBef>
                <a:spcPts val="0"/>
              </a:spcBef>
              <a:buClrTx/>
              <a:buSzTx/>
              <a:buFontTx/>
            </a:pPr>
            <a:r>
              <a:rPr sz="2800" b="1">
                <a:latin typeface="+mn-ea"/>
                <a:ea typeface="+mn-ea"/>
                <a:sym typeface="+mn-ea"/>
              </a:rPr>
              <a:t>二、 </a:t>
            </a:r>
            <a:r>
              <a:rPr lang="zh-CN" altLang="en-US" sz="2800" b="1">
                <a:latin typeface="+mn-ea"/>
                <a:ea typeface="+mn-ea"/>
                <a:sym typeface="+mn-ea"/>
              </a:rPr>
              <a:t>铜贵本部三季度安全生产概况</a:t>
            </a:r>
            <a:endParaRPr lang="zh-CN" altLang="en-US" sz="2800" b="1">
              <a:latin typeface="+mn-ea"/>
              <a:ea typeface="+mn-ea"/>
              <a:sym typeface="+mn-ea"/>
            </a:endParaRPr>
          </a:p>
          <a:p>
            <a:pPr indent="711200" algn="just" eaLnBrk="1" hangingPunct="1">
              <a:lnSpc>
                <a:spcPct val="150000"/>
              </a:lnSpc>
              <a:spcBef>
                <a:spcPts val="0"/>
              </a:spcBef>
              <a:buClrTx/>
              <a:buSzTx/>
              <a:buFontTx/>
            </a:pPr>
            <a:r>
              <a:rPr sz="2800" b="1">
                <a:latin typeface="+mn-ea"/>
                <a:ea typeface="+mn-ea"/>
              </a:rPr>
              <a:t>三、 </a:t>
            </a:r>
            <a:r>
              <a:rPr lang="zh-CN" altLang="en-US" sz="2800" b="1">
                <a:latin typeface="+mn-ea"/>
                <a:ea typeface="+mn-ea"/>
              </a:rPr>
              <a:t>风险管控隐患治理情况</a:t>
            </a:r>
            <a:endParaRPr lang="zh-CN" altLang="en-US" sz="2800" b="1">
              <a:latin typeface="+mn-ea"/>
              <a:ea typeface="+mn-ea"/>
            </a:endParaRPr>
          </a:p>
          <a:p>
            <a:pPr indent="711200" algn="just" eaLnBrk="1" hangingPunct="1">
              <a:lnSpc>
                <a:spcPct val="150000"/>
              </a:lnSpc>
              <a:spcBef>
                <a:spcPts val="0"/>
              </a:spcBef>
              <a:buClrTx/>
              <a:buSzTx/>
              <a:buFontTx/>
            </a:pPr>
            <a:r>
              <a:rPr sz="2800" b="1">
                <a:latin typeface="+mn-ea"/>
                <a:ea typeface="+mn-ea"/>
              </a:rPr>
              <a:t>四、 </a:t>
            </a:r>
            <a:r>
              <a:rPr lang="zh-CN" altLang="en-US" sz="2800" b="1">
                <a:latin typeface="+mn-ea"/>
                <a:ea typeface="+mn-ea"/>
              </a:rPr>
              <a:t>专项工作开展情况</a:t>
            </a:r>
            <a:endParaRPr lang="zh-CN" altLang="en-US" sz="2800" b="1">
              <a:latin typeface="+mn-ea"/>
              <a:ea typeface="+mn-ea"/>
            </a:endParaRPr>
          </a:p>
          <a:p>
            <a:pPr indent="711200" algn="just" eaLnBrk="1" hangingPunct="1">
              <a:lnSpc>
                <a:spcPct val="150000"/>
              </a:lnSpc>
              <a:spcBef>
                <a:spcPts val="0"/>
              </a:spcBef>
              <a:buClrTx/>
              <a:buSzTx/>
              <a:buFontTx/>
            </a:pPr>
            <a:r>
              <a:rPr sz="2800" b="1">
                <a:latin typeface="+mn-ea"/>
                <a:ea typeface="+mn-ea"/>
              </a:rPr>
              <a:t>五、</a:t>
            </a:r>
            <a:r>
              <a:rPr lang="en-US" sz="2800" b="1">
                <a:latin typeface="+mn-ea"/>
                <a:ea typeface="+mn-ea"/>
              </a:rPr>
              <a:t> </a:t>
            </a:r>
            <a:r>
              <a:rPr lang="zh-CN" altLang="en-US" sz="2800" b="1">
                <a:latin typeface="+mn-ea"/>
                <a:ea typeface="+mn-ea"/>
              </a:rPr>
              <a:t>当前存在的问题当前安全形势研判</a:t>
            </a:r>
            <a:endParaRPr lang="zh-CN" altLang="en-US" sz="2800" b="1">
              <a:latin typeface="+mn-ea"/>
              <a:ea typeface="+mn-ea"/>
            </a:endParaRPr>
          </a:p>
          <a:p>
            <a:pPr indent="711200" algn="just" eaLnBrk="1" hangingPunct="1">
              <a:lnSpc>
                <a:spcPct val="150000"/>
              </a:lnSpc>
              <a:spcBef>
                <a:spcPts val="0"/>
              </a:spcBef>
              <a:buClrTx/>
              <a:buSzTx/>
              <a:buFontTx/>
            </a:pPr>
            <a:r>
              <a:rPr sz="2800" b="1">
                <a:latin typeface="+mn-ea"/>
                <a:ea typeface="+mn-ea"/>
              </a:rPr>
              <a:t>六、</a:t>
            </a:r>
            <a:r>
              <a:rPr lang="en-US" sz="2800" b="1">
                <a:latin typeface="+mn-ea"/>
                <a:ea typeface="+mn-ea"/>
              </a:rPr>
              <a:t> </a:t>
            </a:r>
            <a:r>
              <a:rPr lang="zh-CN" altLang="en-US" sz="2800" b="1" dirty="0" smtClean="0">
                <a:latin typeface="+mj-ea"/>
                <a:ea typeface="+mj-ea"/>
              </a:rPr>
              <a:t>四季度重点安全工作</a:t>
            </a:r>
            <a:endParaRPr lang="zh-CN" altLang="en-US" sz="2800" b="1" dirty="0" smtClean="0">
              <a:latin typeface="+mj-ea"/>
              <a:ea typeface="+mj-e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custDataLst>
              <p:tags r:id="rId1"/>
            </p:custDataLst>
          </p:nvPr>
        </p:nvSpPr>
        <p:spPr bwMode="auto">
          <a:xfrm>
            <a:off x="1132281" y="1870359"/>
            <a:ext cx="10572039" cy="527164"/>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3200"/>
              </a:lnSpc>
              <a:buClrTx/>
              <a:buSzTx/>
              <a:buFontTx/>
              <a:extLst>
                <a:ext uri="{35155182-B16C-46BC-9424-99874614C6A1}">
                  <wpsdc:indentchars xmlns:wpsdc="http://www.wps.cn/officeDocument/2017/drawingmlCustomData" val="200" checksum="282533468"/>
                </a:ext>
              </a:extLst>
            </a:pPr>
            <a:r>
              <a:rPr lang="zh-CN" altLang="en-US" sz="2000" b="1">
                <a:ea typeface="+mn-ea"/>
              </a:rPr>
              <a:t>三季度，集团未发生重伤及以上生产安全事故，安全生产形势保持平稳。</a:t>
            </a:r>
            <a:endParaRPr lang="zh-CN" altLang="en-US" sz="2000" b="1">
              <a:ea typeface="+mn-ea"/>
            </a:endParaRPr>
          </a:p>
          <a:p>
            <a:pPr indent="508000" algn="just">
              <a:lnSpc>
                <a:spcPts val="4800"/>
              </a:lnSpc>
              <a:extLst>
                <a:ext uri="{35155182-B16C-46BC-9424-99874614C6A1}">
                  <wpsdc:indentchars xmlns:wpsdc="http://www.wps.cn/officeDocument/2017/drawingmlCustomData" val="200" checksum="282533468"/>
                </a:ext>
              </a:extLst>
            </a:pPr>
            <a:endParaRPr lang="zh-CN" altLang="en-US" sz="2000" b="1" dirty="0" smtClean="0">
              <a:solidFill>
                <a:srgbClr val="0000FF"/>
              </a:solidFill>
              <a:ea typeface="+mn-ea"/>
            </a:endParaRPr>
          </a:p>
        </p:txBody>
      </p:sp>
      <p:sp>
        <p:nvSpPr>
          <p:cNvPr id="5124" name="Text Box 5"/>
          <p:cNvSpPr txBox="1">
            <a:spLocks noChangeArrowheads="1"/>
          </p:cNvSpPr>
          <p:nvPr>
            <p:custDataLst>
              <p:tags r:id="rId2"/>
            </p:custDataLst>
          </p:nvPr>
        </p:nvSpPr>
        <p:spPr bwMode="auto">
          <a:xfrm>
            <a:off x="407670" y="400050"/>
            <a:ext cx="7750471" cy="79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rPr>
              <a:t> </a:t>
            </a:r>
            <a:r>
              <a:rPr lang="zh-CN" altLang="en-US" sz="4000" b="1" dirty="0" smtClean="0">
                <a:solidFill>
                  <a:srgbClr val="0000FF"/>
                </a:solidFill>
                <a:latin typeface="+mj-ea"/>
                <a:ea typeface="+mj-ea"/>
              </a:rPr>
              <a:t>一、</a:t>
            </a:r>
            <a:r>
              <a:rPr lang="zh-CN" altLang="en-US" sz="4000" b="1" dirty="0">
                <a:solidFill>
                  <a:srgbClr val="0000FF"/>
                </a:solidFill>
                <a:latin typeface="+mj-ea"/>
                <a:ea typeface="+mj-ea"/>
                <a:sym typeface="+mn-ea"/>
              </a:rPr>
              <a:t>传达集团安委会会议精神</a:t>
            </a:r>
            <a:endParaRPr lang="zh-CN" altLang="en-US" sz="4000" b="1" dirty="0">
              <a:solidFill>
                <a:srgbClr val="0000FF"/>
              </a:solidFill>
              <a:latin typeface="+mj-ea"/>
              <a:ea typeface="+mj-ea"/>
              <a:sym typeface="+mn-ea"/>
            </a:endParaRPr>
          </a:p>
        </p:txBody>
      </p:sp>
      <p:sp>
        <p:nvSpPr>
          <p:cNvPr id="2" name="Text Box 5"/>
          <p:cNvSpPr txBox="1">
            <a:spLocks noChangeArrowheads="1"/>
          </p:cNvSpPr>
          <p:nvPr>
            <p:custDataLst>
              <p:tags r:id="rId3"/>
            </p:custDataLst>
          </p:nvPr>
        </p:nvSpPr>
        <p:spPr bwMode="auto">
          <a:xfrm>
            <a:off x="1193117" y="980052"/>
            <a:ext cx="6772740" cy="76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3200" b="1" dirty="0">
                <a:solidFill>
                  <a:srgbClr val="0000FF"/>
                </a:solidFill>
                <a:latin typeface="+mj-ea"/>
                <a:ea typeface="+mj-ea"/>
              </a:rPr>
              <a:t>（一）</a:t>
            </a:r>
            <a:r>
              <a:rPr lang="zh-CN" altLang="en-US" sz="3200" b="1" dirty="0" smtClean="0">
                <a:solidFill>
                  <a:srgbClr val="0000FF"/>
                </a:solidFill>
                <a:latin typeface="+mj-ea"/>
                <a:ea typeface="+mj-ea"/>
                <a:sym typeface="+mn-ea"/>
              </a:rPr>
              <a:t>三</a:t>
            </a:r>
            <a:r>
              <a:rPr lang="zh-CN" altLang="en-US" sz="3200" b="1" dirty="0" smtClean="0">
                <a:solidFill>
                  <a:srgbClr val="0000FF"/>
                </a:solidFill>
                <a:latin typeface="+mj-ea"/>
                <a:ea typeface="+mj-ea"/>
                <a:sym typeface="+mn-ea"/>
              </a:rPr>
              <a:t>季度安全生产情况</a:t>
            </a:r>
            <a:endParaRPr lang="zh-CN" altLang="en-US" sz="3200" b="1" dirty="0" smtClean="0">
              <a:solidFill>
                <a:srgbClr val="0000FF"/>
              </a:solidFill>
              <a:latin typeface="+mj-ea"/>
              <a:ea typeface="+mj-ea"/>
              <a:sym typeface="+mn-ea"/>
            </a:endParaRPr>
          </a:p>
        </p:txBody>
      </p:sp>
      <p:sp>
        <p:nvSpPr>
          <p:cNvPr id="3" name="Text Box 5"/>
          <p:cNvSpPr txBox="1">
            <a:spLocks noChangeArrowheads="1"/>
          </p:cNvSpPr>
          <p:nvPr>
            <p:custDataLst>
              <p:tags r:id="rId4"/>
            </p:custDataLst>
          </p:nvPr>
        </p:nvSpPr>
        <p:spPr bwMode="auto">
          <a:xfrm>
            <a:off x="1192985" y="2361101"/>
            <a:ext cx="6772623" cy="667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3200" b="1" dirty="0">
                <a:solidFill>
                  <a:srgbClr val="0000FF"/>
                </a:solidFill>
                <a:latin typeface="+mj-ea"/>
                <a:ea typeface="+mj-ea"/>
              </a:rPr>
              <a:t>（二）</a:t>
            </a:r>
            <a:r>
              <a:rPr lang="zh-CN" altLang="en-US" sz="3200" b="1" dirty="0" smtClean="0">
                <a:solidFill>
                  <a:srgbClr val="0000FF"/>
                </a:solidFill>
                <a:latin typeface="+mj-ea"/>
                <a:ea typeface="+mj-ea"/>
                <a:sym typeface="+mn-ea"/>
              </a:rPr>
              <a:t>四</a:t>
            </a:r>
            <a:r>
              <a:rPr lang="zh-CN" altLang="en-US" sz="3200" b="1" dirty="0" smtClean="0">
                <a:solidFill>
                  <a:srgbClr val="0000FF"/>
                </a:solidFill>
                <a:latin typeface="+mj-ea"/>
                <a:ea typeface="+mj-ea"/>
                <a:sym typeface="+mn-ea"/>
              </a:rPr>
              <a:t>季度重点工作安排</a:t>
            </a:r>
            <a:endParaRPr lang="zh-CN" altLang="en-US" sz="3200" b="1" dirty="0" smtClean="0">
              <a:solidFill>
                <a:srgbClr val="0000FF"/>
              </a:solidFill>
              <a:latin typeface="+mj-ea"/>
              <a:ea typeface="+mj-ea"/>
              <a:sym typeface="+mn-ea"/>
            </a:endParaRPr>
          </a:p>
        </p:txBody>
      </p:sp>
      <p:sp>
        <p:nvSpPr>
          <p:cNvPr id="6" name="Rectangle 3"/>
          <p:cNvSpPr txBox="1">
            <a:spLocks noChangeArrowheads="1"/>
          </p:cNvSpPr>
          <p:nvPr>
            <p:custDataLst>
              <p:tags r:id="rId5"/>
            </p:custDataLst>
          </p:nvPr>
        </p:nvSpPr>
        <p:spPr bwMode="auto">
          <a:xfrm>
            <a:off x="1415415" y="3088005"/>
            <a:ext cx="6166485" cy="374840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3000"/>
              </a:lnSpc>
              <a:buClrTx/>
              <a:buSzTx/>
              <a:buFontTx/>
              <a:extLst>
                <a:ext uri="{35155182-B16C-46BC-9424-99874614C6A1}">
                  <wpsdc:indentchars xmlns:wpsdc="http://www.wps.cn/officeDocument/2017/drawingmlCustomData" val="200" checksum="282533468"/>
                </a:ext>
              </a:extLst>
            </a:pPr>
            <a:r>
              <a:rPr lang="en-US" altLang="zh-CN" sz="2000" b="1">
                <a:ea typeface="+mn-ea"/>
                <a:cs typeface="Arial" panose="020B0604020202020204" pitchFamily="34" charset="0"/>
              </a:rPr>
              <a:t>1.</a:t>
            </a:r>
            <a:r>
              <a:rPr lang="zh-CN" altLang="en-US" sz="2000" b="1">
                <a:ea typeface="+mn-ea"/>
                <a:cs typeface="Arial" panose="020B0604020202020204" pitchFamily="34" charset="0"/>
              </a:rPr>
              <a:t>加强长假安全生产管理。</a:t>
            </a:r>
            <a:endParaRPr lang="zh-CN" altLang="en-US" sz="2000" b="1">
              <a:ea typeface="+mn-ea"/>
              <a:cs typeface="Arial" panose="020B0604020202020204" pitchFamily="34" charset="0"/>
            </a:endParaRPr>
          </a:p>
          <a:p>
            <a:pPr indent="508000" algn="just">
              <a:lnSpc>
                <a:spcPts val="3000"/>
              </a:lnSpc>
              <a:buClrTx/>
              <a:buSzTx/>
              <a:buFontTx/>
              <a:extLst>
                <a:ext uri="{35155182-B16C-46BC-9424-99874614C6A1}">
                  <wpsdc:indentchars xmlns:wpsdc="http://www.wps.cn/officeDocument/2017/drawingmlCustomData" val="200" checksum="282533468"/>
                </a:ext>
              </a:extLst>
            </a:pPr>
            <a:r>
              <a:rPr lang="en-US" altLang="zh-CN" sz="2000" b="1">
                <a:ea typeface="+mn-ea"/>
                <a:cs typeface="Arial" panose="020B0604020202020204" pitchFamily="34" charset="0"/>
              </a:rPr>
              <a:t>2.</a:t>
            </a:r>
            <a:r>
              <a:rPr lang="zh-CN" altLang="en-US" sz="2000" b="1">
                <a:ea typeface="+mn-ea"/>
                <a:cs typeface="Arial" panose="020B0604020202020204" pitchFamily="34" charset="0"/>
              </a:rPr>
              <a:t>严格冬季安全生产措施落实。</a:t>
            </a:r>
            <a:endParaRPr lang="zh-CN" altLang="en-US" sz="2000" b="1">
              <a:ea typeface="+mn-ea"/>
              <a:cs typeface="Arial" panose="020B0604020202020204" pitchFamily="34" charset="0"/>
            </a:endParaRPr>
          </a:p>
          <a:p>
            <a:pPr indent="508000" algn="just">
              <a:lnSpc>
                <a:spcPts val="3000"/>
              </a:lnSpc>
              <a:buClrTx/>
              <a:buSzTx/>
              <a:buFontTx/>
              <a:extLst>
                <a:ext uri="{35155182-B16C-46BC-9424-99874614C6A1}">
                  <wpsdc:indentchars xmlns:wpsdc="http://www.wps.cn/officeDocument/2017/drawingmlCustomData" val="200" checksum="282533468"/>
                </a:ext>
              </a:extLst>
            </a:pPr>
            <a:r>
              <a:rPr lang="en-US" altLang="zh-CN" sz="2000" b="1">
                <a:ea typeface="+mn-ea"/>
                <a:cs typeface="Arial" panose="020B0604020202020204" pitchFamily="34" charset="0"/>
              </a:rPr>
              <a:t>3.</a:t>
            </a:r>
            <a:r>
              <a:rPr lang="zh-CN" altLang="en-US" sz="2000" b="1">
                <a:ea typeface="+mn-ea"/>
                <a:cs typeface="Arial" panose="020B0604020202020204" pitchFamily="34" charset="0"/>
              </a:rPr>
              <a:t>做实新员工安全教育培训。</a:t>
            </a:r>
            <a:endParaRPr lang="zh-CN" altLang="en-US" sz="2000" b="1">
              <a:ea typeface="+mn-ea"/>
              <a:cs typeface="Arial" panose="020B0604020202020204" pitchFamily="34" charset="0"/>
            </a:endParaRPr>
          </a:p>
          <a:p>
            <a:pPr indent="508000" algn="just">
              <a:lnSpc>
                <a:spcPts val="3000"/>
              </a:lnSpc>
              <a:buClrTx/>
              <a:buSzTx/>
              <a:buFontTx/>
              <a:extLst>
                <a:ext uri="{35155182-B16C-46BC-9424-99874614C6A1}">
                  <wpsdc:indentchars xmlns:wpsdc="http://www.wps.cn/officeDocument/2017/drawingmlCustomData" val="200" checksum="282533468"/>
                </a:ext>
              </a:extLst>
            </a:pPr>
            <a:r>
              <a:rPr lang="en-US" altLang="zh-CN" sz="2000" b="1">
                <a:ea typeface="+mn-ea"/>
                <a:cs typeface="Arial" panose="020B0604020202020204" pitchFamily="34" charset="0"/>
              </a:rPr>
              <a:t>4.</a:t>
            </a:r>
            <a:r>
              <a:rPr lang="zh-CN" altLang="en-US" sz="2000" b="1">
                <a:ea typeface="+mn-ea"/>
                <a:cs typeface="Arial" panose="020B0604020202020204" pitchFamily="34" charset="0"/>
              </a:rPr>
              <a:t>持续深化</a:t>
            </a:r>
            <a:r>
              <a:rPr lang="en-US" altLang="zh-CN" sz="2000" b="1">
                <a:ea typeface="+mn-ea"/>
                <a:cs typeface="Arial" panose="020B0604020202020204" pitchFamily="34" charset="0"/>
              </a:rPr>
              <a:t>“</a:t>
            </a:r>
            <a:r>
              <a:rPr lang="zh-CN" altLang="en-US" sz="2000" b="1">
                <a:ea typeface="+mn-ea"/>
                <a:cs typeface="Arial" panose="020B0604020202020204" pitchFamily="34" charset="0"/>
              </a:rPr>
              <a:t>反三违</a:t>
            </a:r>
            <a:r>
              <a:rPr lang="en-US" altLang="zh-CN" sz="2000" b="1">
                <a:ea typeface="+mn-ea"/>
                <a:cs typeface="Arial" panose="020B0604020202020204" pitchFamily="34" charset="0"/>
              </a:rPr>
              <a:t>”</a:t>
            </a:r>
            <a:r>
              <a:rPr lang="zh-CN" altLang="en-US" sz="2000" b="1">
                <a:ea typeface="+mn-ea"/>
                <a:cs typeface="Arial" panose="020B0604020202020204" pitchFamily="34" charset="0"/>
              </a:rPr>
              <a:t>专项整治。</a:t>
            </a:r>
            <a:endParaRPr lang="zh-CN" altLang="en-US" sz="2000" b="1">
              <a:ea typeface="+mn-ea"/>
              <a:cs typeface="Arial" panose="020B0604020202020204" pitchFamily="34" charset="0"/>
            </a:endParaRPr>
          </a:p>
          <a:p>
            <a:pPr indent="508000" algn="just">
              <a:lnSpc>
                <a:spcPts val="3000"/>
              </a:lnSpc>
              <a:buClrTx/>
              <a:buSzTx/>
              <a:buFontTx/>
              <a:extLst>
                <a:ext uri="{35155182-B16C-46BC-9424-99874614C6A1}">
                  <wpsdc:indentchars xmlns:wpsdc="http://www.wps.cn/officeDocument/2017/drawingmlCustomData" val="200" checksum="282533468"/>
                </a:ext>
              </a:extLst>
            </a:pPr>
            <a:r>
              <a:rPr lang="en-US" altLang="zh-CN" sz="2000" b="1">
                <a:ea typeface="+mn-ea"/>
                <a:cs typeface="Arial" panose="020B0604020202020204" pitchFamily="34" charset="0"/>
              </a:rPr>
              <a:t>5.</a:t>
            </a:r>
            <a:r>
              <a:rPr lang="zh-CN" altLang="en-US" sz="2000" b="1">
                <a:ea typeface="+mn-ea"/>
                <a:cs typeface="Arial" panose="020B0604020202020204" pitchFamily="34" charset="0"/>
              </a:rPr>
              <a:t>深入推进安全专项计划全覆盖。</a:t>
            </a:r>
            <a:endParaRPr lang="zh-CN" altLang="en-US" sz="2000" b="1">
              <a:ea typeface="+mn-ea"/>
              <a:cs typeface="Arial" panose="020B0604020202020204" pitchFamily="34" charset="0"/>
            </a:endParaRPr>
          </a:p>
          <a:p>
            <a:pPr indent="508000" algn="just">
              <a:lnSpc>
                <a:spcPts val="3000"/>
              </a:lnSpc>
              <a:buClrTx/>
              <a:buSzTx/>
              <a:buFontTx/>
              <a:extLst>
                <a:ext uri="{35155182-B16C-46BC-9424-99874614C6A1}">
                  <wpsdc:indentchars xmlns:wpsdc="http://www.wps.cn/officeDocument/2017/drawingmlCustomData" val="200" checksum="282533468"/>
                </a:ext>
              </a:extLst>
            </a:pPr>
            <a:r>
              <a:rPr lang="en-US" altLang="zh-CN" sz="2000" b="1">
                <a:ea typeface="+mn-ea"/>
                <a:cs typeface="Arial" panose="020B0604020202020204" pitchFamily="34" charset="0"/>
              </a:rPr>
              <a:t>6.</a:t>
            </a:r>
            <a:r>
              <a:rPr lang="zh-CN" altLang="en-US" sz="2000" b="1">
                <a:ea typeface="+mn-ea"/>
                <a:cs typeface="Arial" panose="020B0604020202020204" pitchFamily="34" charset="0"/>
              </a:rPr>
              <a:t>做好百日攻坚和治本攻坚总结提升。</a:t>
            </a:r>
            <a:endParaRPr lang="zh-CN" altLang="en-US" sz="2000" b="1">
              <a:ea typeface="+mn-ea"/>
              <a:cs typeface="Arial" panose="020B0604020202020204" pitchFamily="34" charset="0"/>
            </a:endParaRPr>
          </a:p>
          <a:p>
            <a:pPr indent="508000" algn="just">
              <a:lnSpc>
                <a:spcPts val="3000"/>
              </a:lnSpc>
              <a:buClrTx/>
              <a:buSzTx/>
              <a:buFontTx/>
              <a:extLst>
                <a:ext uri="{35155182-B16C-46BC-9424-99874614C6A1}">
                  <wpsdc:indentchars xmlns:wpsdc="http://www.wps.cn/officeDocument/2017/drawingmlCustomData" val="200" checksum="282533468"/>
                </a:ext>
              </a:extLst>
            </a:pPr>
            <a:r>
              <a:rPr lang="en-US" altLang="zh-CN" sz="2000" b="1">
                <a:ea typeface="+mn-ea"/>
                <a:cs typeface="Arial" panose="020B0604020202020204" pitchFamily="34" charset="0"/>
                <a:sym typeface="+mn-ea"/>
              </a:rPr>
              <a:t>7.</a:t>
            </a:r>
            <a:r>
              <a:rPr lang="zh-CN" altLang="en-US" sz="2000" b="1">
                <a:ea typeface="+mn-ea"/>
                <a:cs typeface="Arial" panose="020B0604020202020204" pitchFamily="34" charset="0"/>
                <a:sym typeface="+mn-ea"/>
              </a:rPr>
              <a:t>强化非正常作业和高风险作业安全管控。</a:t>
            </a:r>
            <a:endParaRPr lang="zh-CN" altLang="en-US" sz="2000" b="1">
              <a:ea typeface="+mn-ea"/>
              <a:cs typeface="Arial" panose="020B0604020202020204" pitchFamily="34" charset="0"/>
            </a:endParaRPr>
          </a:p>
          <a:p>
            <a:pPr indent="508000" algn="just">
              <a:lnSpc>
                <a:spcPts val="3000"/>
              </a:lnSpc>
              <a:buClrTx/>
              <a:buSzTx/>
              <a:buFontTx/>
              <a:extLst>
                <a:ext uri="{35155182-B16C-46BC-9424-99874614C6A1}">
                  <wpsdc:indentchars xmlns:wpsdc="http://www.wps.cn/officeDocument/2017/drawingmlCustomData" val="200" checksum="282533468"/>
                </a:ext>
              </a:extLst>
            </a:pPr>
            <a:r>
              <a:rPr lang="en-US" altLang="zh-CN" sz="2000" b="1">
                <a:ea typeface="+mn-ea"/>
                <a:cs typeface="Arial" panose="020B0604020202020204" pitchFamily="34" charset="0"/>
                <a:sym typeface="+mn-ea"/>
              </a:rPr>
              <a:t>8.</a:t>
            </a:r>
            <a:r>
              <a:rPr lang="zh-CN" altLang="en-US" sz="2000" b="1">
                <a:ea typeface="+mn-ea"/>
                <a:cs typeface="Arial" panose="020B0604020202020204" pitchFamily="34" charset="0"/>
                <a:sym typeface="+mn-ea"/>
              </a:rPr>
              <a:t>紧盯重点领域安全风险防控。</a:t>
            </a:r>
            <a:endParaRPr lang="zh-CN" altLang="en-US" sz="2000" b="1">
              <a:ea typeface="+mn-ea"/>
              <a:cs typeface="Arial" panose="020B0604020202020204" pitchFamily="34" charset="0"/>
            </a:endParaRPr>
          </a:p>
          <a:p>
            <a:pPr indent="508000" algn="just">
              <a:lnSpc>
                <a:spcPts val="3000"/>
              </a:lnSpc>
              <a:buClrTx/>
              <a:buSzTx/>
              <a:buFontTx/>
              <a:extLst>
                <a:ext uri="{35155182-B16C-46BC-9424-99874614C6A1}">
                  <wpsdc:indentchars xmlns:wpsdc="http://www.wps.cn/officeDocument/2017/drawingmlCustomData" val="200" checksum="282533468"/>
                </a:ext>
              </a:extLst>
            </a:pPr>
            <a:r>
              <a:rPr lang="en-US" altLang="zh-CN" sz="2000" b="1">
                <a:ea typeface="+mn-ea"/>
                <a:cs typeface="Arial" panose="020B0604020202020204" pitchFamily="34" charset="0"/>
                <a:sym typeface="+mn-ea"/>
              </a:rPr>
              <a:t>9.</a:t>
            </a:r>
            <a:r>
              <a:rPr lang="zh-CN" altLang="en-US" sz="2000" b="1">
                <a:ea typeface="+mn-ea"/>
                <a:cs typeface="Arial" panose="020B0604020202020204" pitchFamily="34" charset="0"/>
                <a:sym typeface="+mn-ea"/>
              </a:rPr>
              <a:t>做好</a:t>
            </a:r>
            <a:r>
              <a:rPr lang="en-US" altLang="zh-CN" sz="2000" b="1">
                <a:ea typeface="+mn-ea"/>
                <a:cs typeface="Arial" panose="020B0604020202020204" pitchFamily="34" charset="0"/>
                <a:sym typeface="+mn-ea"/>
              </a:rPr>
              <a:t>2027</a:t>
            </a:r>
            <a:r>
              <a:rPr lang="zh-CN" altLang="en-US" sz="2000" b="1">
                <a:ea typeface="+mn-ea"/>
                <a:cs typeface="Arial" panose="020B0604020202020204" pitchFamily="34" charset="0"/>
                <a:sym typeface="+mn-ea"/>
              </a:rPr>
              <a:t>年度安全工作的谋划部署。</a:t>
            </a:r>
            <a:endParaRPr lang="zh-CN" altLang="en-US" sz="2000" b="1">
              <a:ea typeface="+mn-ea"/>
              <a:cs typeface="Arial" panose="020B0604020202020204" pitchFamily="34" charset="0"/>
            </a:endParaRPr>
          </a:p>
          <a:p>
            <a:pPr indent="508000" algn="just">
              <a:lnSpc>
                <a:spcPct val="200000"/>
              </a:lnSpc>
              <a:buClrTx/>
              <a:buSzTx/>
              <a:buFontTx/>
              <a:extLst>
                <a:ext uri="{35155182-B16C-46BC-9424-99874614C6A1}">
                  <wpsdc:indentchars xmlns:wpsdc="http://www.wps.cn/officeDocument/2017/drawingmlCustomData" val="200" checksum="282533468"/>
                </a:ext>
              </a:extLst>
            </a:pPr>
            <a:endParaRPr lang="zh-CN" altLang="en-US" sz="2000" b="1">
              <a:ea typeface="+mn-ea"/>
              <a:cs typeface="Arial" panose="020B0604020202020204" pitchFamily="34" charset="0"/>
            </a:endParaRPr>
          </a:p>
          <a:p>
            <a:pPr indent="508000" algn="just">
              <a:lnSpc>
                <a:spcPts val="3200"/>
              </a:lnSpc>
              <a:buClrTx/>
              <a:buSzTx/>
              <a:buFontTx/>
              <a:extLst>
                <a:ext uri="{35155182-B16C-46BC-9424-99874614C6A1}">
                  <wpsdc:indentchars xmlns:wpsdc="http://www.wps.cn/officeDocument/2017/drawingmlCustomData" val="200" checksum="282533468"/>
                </a:ext>
              </a:extLst>
            </a:pPr>
            <a:endParaRPr lang="zh-CN" altLang="en-US" sz="2000" b="1">
              <a:ea typeface="+mn-ea"/>
              <a:cs typeface="Arial" panose="020B0604020202020204" pitchFamily="34"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2" name="Text Box 5"/>
          <p:cNvSpPr txBox="1">
            <a:spLocks noChangeArrowheads="1"/>
          </p:cNvSpPr>
          <p:nvPr/>
        </p:nvSpPr>
        <p:spPr bwMode="auto">
          <a:xfrm>
            <a:off x="479425" y="260350"/>
            <a:ext cx="942784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sym typeface="+mn-ea"/>
              </a:rPr>
              <a:t>二、铜贵本部三季度安全生产概况</a:t>
            </a:r>
            <a:endParaRPr lang="zh-CN" altLang="en-US" sz="4000" b="1" dirty="0">
              <a:solidFill>
                <a:srgbClr val="0000FF"/>
              </a:solidFill>
              <a:latin typeface="+mj-ea"/>
              <a:ea typeface="+mj-ea"/>
              <a:sym typeface="+mn-ea"/>
            </a:endParaRPr>
          </a:p>
        </p:txBody>
      </p:sp>
      <p:sp>
        <p:nvSpPr>
          <p:cNvPr id="6" name="Rectangle 3"/>
          <p:cNvSpPr txBox="1">
            <a:spLocks noChangeArrowheads="1"/>
          </p:cNvSpPr>
          <p:nvPr/>
        </p:nvSpPr>
        <p:spPr bwMode="auto">
          <a:xfrm>
            <a:off x="695325" y="1485265"/>
            <a:ext cx="10636885" cy="384619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660400" algn="just">
              <a:lnSpc>
                <a:spcPts val="5000"/>
              </a:lnSpc>
              <a:buClrTx/>
              <a:buSzTx/>
              <a:buFontTx/>
              <a:extLst>
                <a:ext uri="{35155182-B16C-46BC-9424-99874614C6A1}">
                  <wpsdc:indentchars xmlns:wpsdc="http://www.wps.cn/officeDocument/2017/drawingmlCustomData" val="200" checksum="326428930"/>
                </a:ext>
              </a:extLst>
            </a:pPr>
            <a:r>
              <a:rPr lang="zh-CN" altLang="en-US" sz="2600" b="1">
                <a:ea typeface="+mn-ea"/>
                <a:cs typeface="Arial" panose="020B0604020202020204" pitchFamily="34" charset="0"/>
              </a:rPr>
              <a:t>三季度铜贵本部整体安全生产形势总体平稳，未发生人身伤害事故。</a:t>
            </a:r>
            <a:endParaRPr lang="zh-CN" altLang="en-US" sz="2600" b="1">
              <a:ea typeface="+mn-ea"/>
              <a:cs typeface="Arial" panose="020B0604020202020204" pitchFamily="34" charset="0"/>
            </a:endParaRPr>
          </a:p>
          <a:p>
            <a:pPr indent="660400" algn="just">
              <a:lnSpc>
                <a:spcPts val="5000"/>
              </a:lnSpc>
              <a:buClrTx/>
              <a:buSzTx/>
              <a:buFontTx/>
              <a:extLst>
                <a:ext uri="{35155182-B16C-46BC-9424-99874614C6A1}">
                  <wpsdc:indentchars xmlns:wpsdc="http://www.wps.cn/officeDocument/2017/drawingmlCustomData" val="200" checksum="326428930"/>
                </a:ext>
              </a:extLst>
            </a:pPr>
            <a:r>
              <a:rPr lang="zh-CN" altLang="en-US" sz="2600" b="1">
                <a:ea typeface="+mn-ea"/>
                <a:cs typeface="Arial" panose="020B0604020202020204" pitchFamily="34" charset="0"/>
              </a:rPr>
              <a:t>三季度生产运行基本稳定，期间合成炉水套之间围板焊缝有发红现象，存在轻微渗渣，造成生产中断时长累计</a:t>
            </a:r>
            <a:r>
              <a:rPr lang="en-US" altLang="zh-CN" sz="2600" b="1">
                <a:ea typeface="+mn-ea"/>
                <a:cs typeface="Arial" panose="020B0604020202020204" pitchFamily="34" charset="0"/>
              </a:rPr>
              <a:t>1</a:t>
            </a:r>
            <a:r>
              <a:rPr lang="zh-CN" altLang="en-US" sz="2600" b="1">
                <a:ea typeface="+mn-ea"/>
                <a:cs typeface="Arial" panose="020B0604020202020204" pitchFamily="34" charset="0"/>
              </a:rPr>
              <a:t>小时</a:t>
            </a:r>
            <a:r>
              <a:rPr lang="en-US" altLang="zh-CN" sz="2600" b="1">
                <a:ea typeface="+mn-ea"/>
                <a:cs typeface="Arial" panose="020B0604020202020204" pitchFamily="34" charset="0"/>
              </a:rPr>
              <a:t>35</a:t>
            </a:r>
            <a:r>
              <a:rPr lang="zh-CN" altLang="en-US" sz="2600" b="1">
                <a:ea typeface="+mn-ea"/>
                <a:cs typeface="Arial" panose="020B0604020202020204" pitchFamily="34" charset="0"/>
              </a:rPr>
              <a:t>分。贵金属冶炼分厂</a:t>
            </a:r>
            <a:r>
              <a:rPr lang="en-US" altLang="zh-CN" sz="2600" b="1">
                <a:ea typeface="+mn-ea"/>
                <a:cs typeface="Arial" panose="020B0604020202020204" pitchFamily="34" charset="0"/>
              </a:rPr>
              <a:t>“7.27” 1#</a:t>
            </a:r>
            <a:r>
              <a:rPr lang="zh-CN" altLang="en-US" sz="2600" b="1">
                <a:ea typeface="+mn-ea"/>
                <a:cs typeface="Arial" panose="020B0604020202020204" pitchFamily="34" charset="0"/>
              </a:rPr>
              <a:t>卡尔多炉渗漏事故</a:t>
            </a:r>
            <a:r>
              <a:rPr lang="en-US" altLang="zh-CN" sz="2600" b="1">
                <a:ea typeface="+mn-ea"/>
                <a:cs typeface="Arial" panose="020B0604020202020204" pitchFamily="34" charset="0"/>
              </a:rPr>
              <a:t>,</a:t>
            </a:r>
            <a:r>
              <a:rPr lang="zh-CN" altLang="en-US" sz="2600" b="1">
                <a:ea typeface="+mn-ea"/>
                <a:cs typeface="Arial" panose="020B0604020202020204" pitchFamily="34" charset="0"/>
              </a:rPr>
              <a:t>造成炉壳及传动机构烧损，停炉检修。</a:t>
            </a:r>
            <a:endParaRPr lang="zh-CN" altLang="en-US" sz="2600" b="1">
              <a:ea typeface="+mn-ea"/>
              <a:cs typeface="Arial" panose="020B0604020202020204" pitchFamily="34"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643890" y="1600835"/>
            <a:ext cx="10798175" cy="519684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ct val="150000"/>
              </a:lnSpc>
              <a:buClrTx/>
              <a:buSzTx/>
              <a:buFontTx/>
            </a:pPr>
            <a:r>
              <a:rPr lang="en-US" altLang="zh-CN" sz="2000" b="1" dirty="0">
                <a:solidFill>
                  <a:srgbClr val="0000FF"/>
                </a:solidFill>
                <a:latin typeface="+mn-ea"/>
                <a:ea typeface="+mn-ea"/>
              </a:rPr>
              <a:t>1.安全保障部查出铜贵本部问题隐患情况</a:t>
            </a:r>
            <a:endParaRPr lang="zh-CN" altLang="en-US" sz="2400" b="1">
              <a:ea typeface="+mn-ea"/>
              <a:cs typeface="Arial" panose="020B0604020202020204" pitchFamily="34" charset="0"/>
            </a:endParaRPr>
          </a:p>
          <a:p>
            <a:pPr indent="508000" algn="just">
              <a:lnSpc>
                <a:spcPts val="3200"/>
              </a:lnSpc>
              <a:buClrTx/>
              <a:buSzTx/>
              <a:buFontTx/>
              <a:extLst>
                <a:ext uri="{35155182-B16C-46BC-9424-99874614C6A1}">
                  <wpsdc:indentchars xmlns:wpsdc="http://www.wps.cn/officeDocument/2017/drawingmlCustomData" val="200" checksum="282533468"/>
                </a:ext>
              </a:extLst>
            </a:pPr>
            <a:r>
              <a:rPr lang="en-US" altLang="zh-CN" sz="2000" b="1">
                <a:ea typeface="+mn-ea"/>
                <a:cs typeface="Arial" panose="020B0604020202020204" pitchFamily="34" charset="0"/>
              </a:rPr>
              <a:t>2026</a:t>
            </a:r>
            <a:r>
              <a:rPr lang="zh-CN" altLang="en-US" sz="2000" b="1">
                <a:ea typeface="+mn-ea"/>
                <a:cs typeface="Arial" panose="020B0604020202020204" pitchFamily="34" charset="0"/>
              </a:rPr>
              <a:t>年</a:t>
            </a:r>
            <a:r>
              <a:rPr lang="en-US" altLang="zh-CN" sz="2000" b="1">
                <a:ea typeface="+mn-ea"/>
                <a:cs typeface="Arial" panose="020B0604020202020204" pitchFamily="34" charset="0"/>
              </a:rPr>
              <a:t>1</a:t>
            </a:r>
            <a:r>
              <a:rPr lang="zh-CN" altLang="en-US" sz="2000" b="1">
                <a:ea typeface="+mn-ea"/>
                <a:cs typeface="Arial" panose="020B0604020202020204" pitchFamily="34" charset="0"/>
              </a:rPr>
              <a:t>月至今，集团公司安全保障部检查铜贵本部隐患问题共</a:t>
            </a:r>
            <a:r>
              <a:rPr lang="en-US" altLang="zh-CN" sz="2000" b="1">
                <a:ea typeface="+mn-ea"/>
                <a:cs typeface="Arial" panose="020B0604020202020204" pitchFamily="34" charset="0"/>
              </a:rPr>
              <a:t>46</a:t>
            </a:r>
            <a:r>
              <a:rPr lang="zh-CN" altLang="en-US" sz="2000" b="1">
                <a:ea typeface="+mn-ea"/>
                <a:cs typeface="Arial" panose="020B0604020202020204" pitchFamily="34" charset="0"/>
              </a:rPr>
              <a:t>项，其中贵金属冶炼分厂</a:t>
            </a:r>
            <a:r>
              <a:rPr lang="en-US" altLang="zh-CN" sz="2000" b="1">
                <a:ea typeface="+mn-ea"/>
                <a:cs typeface="Arial" panose="020B0604020202020204" pitchFamily="34" charset="0"/>
              </a:rPr>
              <a:t>1</a:t>
            </a:r>
            <a:r>
              <a:rPr lang="zh-CN" altLang="en-US" sz="2000" b="1">
                <a:solidFill>
                  <a:schemeClr val="tx1"/>
                </a:solidFill>
                <a:ea typeface="+mn-ea"/>
                <a:cs typeface="Arial" panose="020B0604020202020204" pitchFamily="34" charset="0"/>
              </a:rPr>
              <a:t>6项（34.8%），铜盐分厂13项（28.3%），电解</a:t>
            </a:r>
            <a:r>
              <a:rPr lang="zh-CN" altLang="en-US" sz="2000" b="1">
                <a:ea typeface="+mn-ea"/>
                <a:cs typeface="Arial" panose="020B0604020202020204" pitchFamily="34" charset="0"/>
              </a:rPr>
              <a:t>一、硫酸和铜选矿分厂各</a:t>
            </a:r>
            <a:r>
              <a:rPr lang="en-US" altLang="zh-CN" sz="2000" b="1">
                <a:ea typeface="+mn-ea"/>
                <a:cs typeface="Arial" panose="020B0604020202020204" pitchFamily="34" charset="0"/>
              </a:rPr>
              <a:t>3</a:t>
            </a:r>
            <a:r>
              <a:rPr lang="zh-CN" altLang="en-US" sz="2000" b="1">
                <a:ea typeface="+mn-ea"/>
                <a:cs typeface="Arial" panose="020B0604020202020204" pitchFamily="34" charset="0"/>
              </a:rPr>
              <a:t>项，熔炼一、熔炼二、电解二、铜箔分厂各</a:t>
            </a:r>
            <a:r>
              <a:rPr lang="en-US" altLang="zh-CN" sz="2000" b="1">
                <a:ea typeface="+mn-ea"/>
                <a:cs typeface="Arial" panose="020B0604020202020204" pitchFamily="34" charset="0"/>
              </a:rPr>
              <a:t>2</a:t>
            </a:r>
            <a:r>
              <a:rPr lang="zh-CN" altLang="en-US" sz="2000" b="1">
                <a:ea typeface="+mn-ea"/>
                <a:cs typeface="Arial" panose="020B0604020202020204" pitchFamily="34" charset="0"/>
              </a:rPr>
              <a:t>项。</a:t>
            </a:r>
            <a:endParaRPr lang="zh-CN" altLang="en-US" sz="24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p:txBody>
      </p:sp>
      <p:sp>
        <p:nvSpPr>
          <p:cNvPr id="2" name="Text Box 5"/>
          <p:cNvSpPr txBox="1">
            <a:spLocks noChangeArrowheads="1"/>
          </p:cNvSpPr>
          <p:nvPr/>
        </p:nvSpPr>
        <p:spPr bwMode="auto">
          <a:xfrm>
            <a:off x="479425" y="260350"/>
            <a:ext cx="866203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sym typeface="+mn-ea"/>
              </a:rPr>
              <a:t>三、风险管控隐患治理情况</a:t>
            </a:r>
            <a:endParaRPr lang="zh-CN" altLang="en-US" sz="4000" b="1" dirty="0">
              <a:solidFill>
                <a:srgbClr val="0000FF"/>
              </a:solidFill>
              <a:latin typeface="+mj-ea"/>
              <a:ea typeface="+mj-ea"/>
              <a:sym typeface="+mn-ea"/>
            </a:endParaRPr>
          </a:p>
        </p:txBody>
      </p:sp>
      <p:sp>
        <p:nvSpPr>
          <p:cNvPr id="14" name="文本框 13"/>
          <p:cNvSpPr txBox="1"/>
          <p:nvPr/>
        </p:nvSpPr>
        <p:spPr>
          <a:xfrm>
            <a:off x="5373274" y="7004215"/>
            <a:ext cx="5080000" cy="660400"/>
          </a:xfrm>
          <a:prstGeom prst="rect">
            <a:avLst/>
          </a:prstGeom>
        </p:spPr>
        <p:txBody>
          <a:bodyPr>
            <a:spAutoFit/>
          </a:bodyPr>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3" name="Text Box 5"/>
          <p:cNvSpPr txBox="1">
            <a:spLocks noChangeArrowheads="1"/>
          </p:cNvSpPr>
          <p:nvPr/>
        </p:nvSpPr>
        <p:spPr bwMode="auto">
          <a:xfrm>
            <a:off x="1055370" y="894715"/>
            <a:ext cx="6714490"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3200" b="1" dirty="0">
                <a:solidFill>
                  <a:srgbClr val="0000FF"/>
                </a:solidFill>
                <a:latin typeface="+mj-ea"/>
                <a:ea typeface="+mj-ea"/>
              </a:rPr>
              <a:t>（一）</a:t>
            </a:r>
            <a:r>
              <a:rPr lang="zh-CN" altLang="en-US" sz="3200" b="1" dirty="0" smtClean="0">
                <a:solidFill>
                  <a:srgbClr val="0000FF"/>
                </a:solidFill>
                <a:latin typeface="+mj-ea"/>
                <a:ea typeface="+mj-ea"/>
                <a:sym typeface="+mn-ea"/>
              </a:rPr>
              <a:t>三季度查出隐患分布情况</a:t>
            </a:r>
            <a:endParaRPr lang="zh-CN" altLang="en-US" sz="3200" b="1" dirty="0" smtClean="0">
              <a:solidFill>
                <a:srgbClr val="0000FF"/>
              </a:solidFill>
              <a:latin typeface="+mj-ea"/>
              <a:ea typeface="+mj-ea"/>
              <a:sym typeface="+mn-ea"/>
            </a:endParaRPr>
          </a:p>
        </p:txBody>
      </p:sp>
      <p:sp>
        <p:nvSpPr>
          <p:cNvPr id="6" name="文本框 5"/>
          <p:cNvSpPr txBox="1"/>
          <p:nvPr/>
        </p:nvSpPr>
        <p:spPr>
          <a:xfrm>
            <a:off x="3420745" y="3284855"/>
            <a:ext cx="5318125" cy="370205"/>
          </a:xfrm>
          <a:prstGeom prst="rect">
            <a:avLst/>
          </a:prstGeom>
          <a:noFill/>
        </p:spPr>
        <p:txBody>
          <a:bodyPr wrap="square" rtlCol="0">
            <a:noAutofit/>
          </a:bodyPr>
          <a:p>
            <a:r>
              <a:rPr lang="zh-CN" altLang="en-US" sz="1600" b="1">
                <a:latin typeface="+mn-ea"/>
                <a:ea typeface="+mn-ea"/>
                <a:sym typeface="+mn-ea"/>
              </a:rPr>
              <a:t>图</a:t>
            </a:r>
            <a:r>
              <a:rPr lang="en-US" altLang="zh-CN" sz="1600" b="1">
                <a:latin typeface="+mn-ea"/>
                <a:ea typeface="+mn-ea"/>
                <a:sym typeface="+mn-ea"/>
              </a:rPr>
              <a:t>1  </a:t>
            </a:r>
            <a:r>
              <a:rPr lang="en-US" altLang="zh-CN" sz="1600" b="1">
                <a:latin typeface="+mn-ea"/>
                <a:ea typeface="+mn-ea"/>
              </a:rPr>
              <a:t>1-9</a:t>
            </a:r>
            <a:r>
              <a:rPr lang="zh-CN" altLang="en-US" sz="1600" b="1">
                <a:latin typeface="+mn-ea"/>
                <a:ea typeface="+mn-ea"/>
              </a:rPr>
              <a:t>月安全保障部查出铜贵本部问题隐患数量统计图</a:t>
            </a:r>
            <a:endParaRPr lang="zh-CN" altLang="en-US" sz="1600" b="1">
              <a:latin typeface="+mn-ea"/>
              <a:ea typeface="+mn-ea"/>
            </a:endParaRPr>
          </a:p>
          <a:p>
            <a:endParaRPr lang="zh-CN" altLang="en-US" sz="1600" b="1">
              <a:latin typeface="+mn-ea"/>
              <a:ea typeface="+mn-ea"/>
            </a:endParaRPr>
          </a:p>
        </p:txBody>
      </p:sp>
      <p:pic>
        <p:nvPicPr>
          <p:cNvPr id="4" name="图片 188"/>
          <p:cNvPicPr/>
          <p:nvPr/>
        </p:nvPicPr>
        <p:blipFill>
          <a:blip r:embed="rId1"/>
          <a:stretch>
            <a:fillRect/>
          </a:stretch>
        </p:blipFill>
        <p:spPr>
          <a:xfrm>
            <a:off x="3213735" y="3644900"/>
            <a:ext cx="5658485" cy="2874645"/>
          </a:xfrm>
          <a:prstGeom prst="rect">
            <a:avLst/>
          </a:prstGeom>
          <a:noFill/>
          <a:ln w="9525" cap="flat" cmpd="sng">
            <a:solidFill>
              <a:srgbClr val="000000"/>
            </a:solidFill>
            <a:prstDash val="solid"/>
            <a:miter/>
            <a:headEnd type="none" w="med" len="med"/>
            <a:tailEnd type="none" w="med" len="med"/>
          </a:ln>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custDataLst>
              <p:tags r:id="rId1"/>
            </p:custDataLst>
          </p:nvPr>
        </p:nvSpPr>
        <p:spPr bwMode="auto">
          <a:xfrm>
            <a:off x="523875" y="2671445"/>
            <a:ext cx="5638165" cy="398145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3000"/>
              </a:lnSpc>
              <a:buClrTx/>
              <a:buSzTx/>
              <a:buFontTx/>
              <a:extLst>
                <a:ext uri="{35155182-B16C-46BC-9424-99874614C6A1}">
                  <wpsdc:indentchars xmlns:wpsdc="http://www.wps.cn/officeDocument/2017/drawingmlCustomData" val="200" checksum="282533468"/>
                </a:ext>
              </a:extLst>
            </a:pPr>
            <a:endParaRPr lang="en-US" altLang="zh-CN" sz="2000" b="1">
              <a:ea typeface="+mn-ea"/>
              <a:cs typeface="Arial" panose="020B0604020202020204" pitchFamily="34" charset="0"/>
            </a:endParaRPr>
          </a:p>
          <a:p>
            <a:pPr indent="508000" algn="just">
              <a:lnSpc>
                <a:spcPts val="3000"/>
              </a:lnSpc>
              <a:buClrTx/>
              <a:buSzTx/>
              <a:buFontTx/>
              <a:extLst>
                <a:ext uri="{35155182-B16C-46BC-9424-99874614C6A1}">
                  <wpsdc:indentchars xmlns:wpsdc="http://www.wps.cn/officeDocument/2017/drawingmlCustomData" val="200" checksum="282533468"/>
                </a:ext>
              </a:extLst>
            </a:pPr>
            <a:endParaRPr lang="en-US" altLang="zh-CN" sz="2000" b="1">
              <a:ea typeface="+mn-ea"/>
              <a:cs typeface="Arial" panose="020B0604020202020204" pitchFamily="34" charset="0"/>
            </a:endParaRPr>
          </a:p>
          <a:p>
            <a:pPr indent="508000" algn="just">
              <a:lnSpc>
                <a:spcPts val="3000"/>
              </a:lnSpc>
              <a:buClrTx/>
              <a:buSzTx/>
              <a:buFontTx/>
              <a:extLst>
                <a:ext uri="{35155182-B16C-46BC-9424-99874614C6A1}">
                  <wpsdc:indentchars xmlns:wpsdc="http://www.wps.cn/officeDocument/2017/drawingmlCustomData" val="200" checksum="282533468"/>
                </a:ext>
              </a:extLst>
            </a:pPr>
            <a:endParaRPr lang="en-US" altLang="zh-CN" sz="2000" b="1">
              <a:ea typeface="+mn-ea"/>
              <a:cs typeface="Arial" panose="020B0604020202020204" pitchFamily="34" charset="0"/>
            </a:endParaRPr>
          </a:p>
          <a:p>
            <a:pPr indent="508000" algn="just">
              <a:lnSpc>
                <a:spcPts val="3000"/>
              </a:lnSpc>
              <a:buClrTx/>
              <a:buSzTx/>
              <a:buFontTx/>
              <a:extLst>
                <a:ext uri="{35155182-B16C-46BC-9424-99874614C6A1}">
                  <wpsdc:indentchars xmlns:wpsdc="http://www.wps.cn/officeDocument/2017/drawingmlCustomData" val="200" checksum="282533468"/>
                </a:ext>
              </a:extLst>
            </a:pPr>
            <a:endParaRPr lang="en-US" altLang="zh-CN" sz="2000" b="1">
              <a:ea typeface="+mn-ea"/>
              <a:cs typeface="Arial" panose="020B0604020202020204" pitchFamily="34" charset="0"/>
            </a:endParaRPr>
          </a:p>
          <a:p>
            <a:pPr indent="508000" algn="just">
              <a:lnSpc>
                <a:spcPts val="3000"/>
              </a:lnSpc>
              <a:buClrTx/>
              <a:buSzTx/>
              <a:buFontTx/>
              <a:extLst>
                <a:ext uri="{35155182-B16C-46BC-9424-99874614C6A1}">
                  <wpsdc:indentchars xmlns:wpsdc="http://www.wps.cn/officeDocument/2017/drawingmlCustomData" val="200" checksum="282533468"/>
                </a:ext>
              </a:extLst>
            </a:pPr>
            <a:endParaRPr lang="en-US" altLang="zh-CN" sz="2000" b="1">
              <a:ea typeface="+mn-ea"/>
              <a:cs typeface="Arial" panose="020B0604020202020204" pitchFamily="34" charset="0"/>
            </a:endParaRPr>
          </a:p>
          <a:p>
            <a:pPr indent="508000" algn="just">
              <a:lnSpc>
                <a:spcPts val="3000"/>
              </a:lnSpc>
              <a:buClrTx/>
              <a:buSzTx/>
              <a:buFontTx/>
              <a:extLst>
                <a:ext uri="{35155182-B16C-46BC-9424-99874614C6A1}">
                  <wpsdc:indentchars xmlns:wpsdc="http://www.wps.cn/officeDocument/2017/drawingmlCustomData" val="200" checksum="282533468"/>
                </a:ext>
              </a:extLst>
            </a:pPr>
            <a:endParaRPr lang="en-US" altLang="zh-CN" sz="2000" b="1">
              <a:ea typeface="+mn-ea"/>
              <a:cs typeface="Arial" panose="020B0604020202020204" pitchFamily="34" charset="0"/>
            </a:endParaRPr>
          </a:p>
          <a:p>
            <a:pPr indent="508000" algn="just">
              <a:lnSpc>
                <a:spcPts val="3000"/>
              </a:lnSpc>
              <a:buClrTx/>
              <a:buSzTx/>
              <a:buFontTx/>
              <a:extLst>
                <a:ext uri="{35155182-B16C-46BC-9424-99874614C6A1}">
                  <wpsdc:indentchars xmlns:wpsdc="http://www.wps.cn/officeDocument/2017/drawingmlCustomData" val="200" checksum="282533468"/>
                </a:ext>
              </a:extLst>
            </a:pPr>
            <a:endParaRPr lang="en-US" altLang="zh-CN" sz="2000" b="1">
              <a:ea typeface="+mn-ea"/>
              <a:cs typeface="Arial" panose="020B0604020202020204" pitchFamily="34" charset="0"/>
            </a:endParaRPr>
          </a:p>
          <a:p>
            <a:pPr indent="508000" algn="just">
              <a:lnSpc>
                <a:spcPts val="3000"/>
              </a:lnSpc>
              <a:buClrTx/>
              <a:buSzTx/>
              <a:buFontTx/>
              <a:extLst>
                <a:ext uri="{35155182-B16C-46BC-9424-99874614C6A1}">
                  <wpsdc:indentchars xmlns:wpsdc="http://www.wps.cn/officeDocument/2017/drawingmlCustomData" val="200" checksum="282533468"/>
                </a:ext>
              </a:extLst>
            </a:pPr>
            <a:endParaRPr lang="en-US" altLang="zh-CN" sz="2000" b="1">
              <a:ea typeface="+mn-ea"/>
              <a:cs typeface="Arial" panose="020B0604020202020204" pitchFamily="34" charset="0"/>
            </a:endParaRPr>
          </a:p>
          <a:p>
            <a:pPr indent="0" algn="just">
              <a:lnSpc>
                <a:spcPts val="4400"/>
              </a:lnSpc>
              <a:buClrTx/>
              <a:buSzTx/>
              <a:buFontTx/>
            </a:pPr>
            <a:r>
              <a:rPr lang="zh-CN" altLang="en-US" sz="1600" b="1">
                <a:ea typeface="+mn-ea"/>
                <a:cs typeface="Arial" panose="020B0604020202020204" pitchFamily="34" charset="0"/>
              </a:rPr>
              <a:t>三季度贵金属冶炼分厂、熔炼一分厂和硫酸分厂隐患数量最多。</a:t>
            </a:r>
            <a:endParaRPr lang="zh-CN" altLang="en-US" sz="20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p:txBody>
      </p:sp>
      <p:sp>
        <p:nvSpPr>
          <p:cNvPr id="2" name="Text Box 5"/>
          <p:cNvSpPr txBox="1">
            <a:spLocks noChangeArrowheads="1"/>
          </p:cNvSpPr>
          <p:nvPr/>
        </p:nvSpPr>
        <p:spPr bwMode="auto">
          <a:xfrm>
            <a:off x="479425" y="260350"/>
            <a:ext cx="866203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sym typeface="+mn-ea"/>
              </a:rPr>
              <a:t>三、风险管控隐患治理情况</a:t>
            </a:r>
            <a:endParaRPr lang="zh-CN" altLang="en-US" sz="4000" b="1" dirty="0">
              <a:solidFill>
                <a:srgbClr val="0000FF"/>
              </a:solidFill>
              <a:latin typeface="+mj-ea"/>
              <a:ea typeface="+mj-ea"/>
              <a:sym typeface="+mn-ea"/>
            </a:endParaRPr>
          </a:p>
        </p:txBody>
      </p:sp>
      <p:sp>
        <p:nvSpPr>
          <p:cNvPr id="14" name="文本框 13"/>
          <p:cNvSpPr txBox="1"/>
          <p:nvPr/>
        </p:nvSpPr>
        <p:spPr>
          <a:xfrm>
            <a:off x="5373274" y="7004215"/>
            <a:ext cx="5080000" cy="660400"/>
          </a:xfrm>
          <a:prstGeom prst="rect">
            <a:avLst/>
          </a:prstGeom>
        </p:spPr>
        <p:txBody>
          <a:bodyPr>
            <a:spAutoFit/>
          </a:bodyPr>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3" name="Text Box 5"/>
          <p:cNvSpPr txBox="1">
            <a:spLocks noChangeArrowheads="1"/>
          </p:cNvSpPr>
          <p:nvPr/>
        </p:nvSpPr>
        <p:spPr bwMode="auto">
          <a:xfrm>
            <a:off x="1055370" y="894715"/>
            <a:ext cx="6714490"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3200" b="1" dirty="0">
                <a:solidFill>
                  <a:srgbClr val="0000FF"/>
                </a:solidFill>
                <a:latin typeface="+mj-ea"/>
                <a:ea typeface="+mj-ea"/>
              </a:rPr>
              <a:t>（一）</a:t>
            </a:r>
            <a:r>
              <a:rPr lang="zh-CN" altLang="en-US" sz="3200" b="1" dirty="0" smtClean="0">
                <a:solidFill>
                  <a:srgbClr val="0000FF"/>
                </a:solidFill>
                <a:latin typeface="+mj-ea"/>
                <a:ea typeface="+mj-ea"/>
                <a:sym typeface="+mn-ea"/>
              </a:rPr>
              <a:t>三季度查出隐患分布情况</a:t>
            </a:r>
            <a:endParaRPr lang="zh-CN" altLang="en-US" sz="3200" b="1" dirty="0" smtClean="0">
              <a:solidFill>
                <a:srgbClr val="0000FF"/>
              </a:solidFill>
              <a:latin typeface="+mj-ea"/>
              <a:ea typeface="+mj-ea"/>
              <a:sym typeface="+mn-ea"/>
            </a:endParaRPr>
          </a:p>
        </p:txBody>
      </p:sp>
      <p:sp>
        <p:nvSpPr>
          <p:cNvPr id="6" name="文本框 5"/>
          <p:cNvSpPr txBox="1"/>
          <p:nvPr>
            <p:custDataLst>
              <p:tags r:id="rId2"/>
            </p:custDataLst>
          </p:nvPr>
        </p:nvSpPr>
        <p:spPr>
          <a:xfrm>
            <a:off x="1476375" y="2746375"/>
            <a:ext cx="3833495" cy="370205"/>
          </a:xfrm>
          <a:prstGeom prst="rect">
            <a:avLst/>
          </a:prstGeom>
          <a:noFill/>
        </p:spPr>
        <p:txBody>
          <a:bodyPr wrap="square" rtlCol="0">
            <a:noAutofit/>
          </a:bodyPr>
          <a:p>
            <a:r>
              <a:rPr lang="zh-CN" altLang="en-US" sz="1600" b="1">
                <a:latin typeface="+mn-ea"/>
                <a:ea typeface="+mn-ea"/>
                <a:sym typeface="+mn-ea"/>
              </a:rPr>
              <a:t>图</a:t>
            </a:r>
            <a:r>
              <a:rPr lang="en-US" altLang="zh-CN" sz="1600" b="1">
                <a:latin typeface="+mn-ea"/>
                <a:ea typeface="+mn-ea"/>
                <a:sym typeface="+mn-ea"/>
              </a:rPr>
              <a:t>2  </a:t>
            </a:r>
            <a:r>
              <a:rPr lang="zh-CN" altLang="en-US" sz="1600" b="1">
                <a:latin typeface="+mn-ea"/>
                <a:ea typeface="+mn-ea"/>
              </a:rPr>
              <a:t>三季度各分厂</a:t>
            </a:r>
            <a:r>
              <a:rPr lang="en-US" altLang="zh-CN" sz="1600" b="1">
                <a:latin typeface="+mn-ea"/>
                <a:ea typeface="+mn-ea"/>
              </a:rPr>
              <a:t>AB</a:t>
            </a:r>
            <a:r>
              <a:rPr lang="zh-CN" altLang="en-US" sz="1600" b="1">
                <a:latin typeface="+mn-ea"/>
                <a:ea typeface="+mn-ea"/>
              </a:rPr>
              <a:t>级隐患数量统计图</a:t>
            </a:r>
            <a:endParaRPr lang="zh-CN" altLang="en-US" sz="1600" b="1">
              <a:latin typeface="+mn-ea"/>
              <a:ea typeface="+mn-ea"/>
            </a:endParaRPr>
          </a:p>
          <a:p>
            <a:endParaRPr lang="zh-CN" altLang="en-US" sz="1600" b="1">
              <a:latin typeface="+mn-ea"/>
              <a:ea typeface="+mn-ea"/>
            </a:endParaRPr>
          </a:p>
        </p:txBody>
      </p:sp>
      <p:sp>
        <p:nvSpPr>
          <p:cNvPr id="8" name="文本框 7"/>
          <p:cNvSpPr txBox="1"/>
          <p:nvPr/>
        </p:nvSpPr>
        <p:spPr>
          <a:xfrm>
            <a:off x="1343660" y="1709420"/>
            <a:ext cx="4083685" cy="368300"/>
          </a:xfrm>
          <a:prstGeom prst="rect">
            <a:avLst/>
          </a:prstGeom>
          <a:noFill/>
        </p:spPr>
        <p:txBody>
          <a:bodyPr wrap="square" rtlCol="0">
            <a:spAutoFit/>
          </a:bodyPr>
          <a:p>
            <a:r>
              <a:rPr lang="en-US" altLang="zh-CN" b="1" dirty="0">
                <a:solidFill>
                  <a:srgbClr val="0000FF"/>
                </a:solidFill>
                <a:latin typeface="+mn-ea"/>
                <a:ea typeface="+mn-ea"/>
                <a:sym typeface="+mn-ea"/>
              </a:rPr>
              <a:t>2.部室查出各分厂隐患分布情况</a:t>
            </a:r>
            <a:endParaRPr lang="zh-CN" altLang="en-US"/>
          </a:p>
        </p:txBody>
      </p:sp>
      <p:sp>
        <p:nvSpPr>
          <p:cNvPr id="9" name="Rectangle 3"/>
          <p:cNvSpPr txBox="1">
            <a:spLocks noChangeArrowheads="1"/>
          </p:cNvSpPr>
          <p:nvPr>
            <p:custDataLst>
              <p:tags r:id="rId3"/>
            </p:custDataLst>
          </p:nvPr>
        </p:nvSpPr>
        <p:spPr bwMode="auto">
          <a:xfrm>
            <a:off x="6317615" y="2670810"/>
            <a:ext cx="5313680" cy="40309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3000"/>
              </a:lnSpc>
              <a:buClrTx/>
              <a:buSzTx/>
              <a:buFontTx/>
              <a:extLst>
                <a:ext uri="{35155182-B16C-46BC-9424-99874614C6A1}">
                  <wpsdc:indentchars xmlns:wpsdc="http://www.wps.cn/officeDocument/2017/drawingmlCustomData" val="200" checksum="282533468"/>
                </a:ext>
              </a:extLst>
            </a:pPr>
            <a:endParaRPr lang="en-US" altLang="zh-CN" sz="20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a:p>
            <a:pPr indent="711200" algn="just">
              <a:lnSpc>
                <a:spcPct val="150000"/>
              </a:lnSpc>
              <a:buClrTx/>
              <a:buSzTx/>
              <a:buFontTx/>
            </a:pPr>
            <a:endParaRPr lang="zh-CN" altLang="en-US" sz="1600" b="1">
              <a:ea typeface="+mn-ea"/>
              <a:cs typeface="Arial" panose="020B0604020202020204" pitchFamily="34" charset="0"/>
            </a:endParaRPr>
          </a:p>
          <a:p>
            <a:pPr indent="711200" algn="just">
              <a:lnSpc>
                <a:spcPct val="150000"/>
              </a:lnSpc>
              <a:buClrTx/>
              <a:buSzTx/>
              <a:buFontTx/>
            </a:pPr>
            <a:endParaRPr lang="zh-CN" altLang="en-US" sz="1600" b="1">
              <a:ea typeface="+mn-ea"/>
              <a:cs typeface="Arial" panose="020B0604020202020204" pitchFamily="34" charset="0"/>
            </a:endParaRPr>
          </a:p>
          <a:p>
            <a:pPr indent="711200" algn="just">
              <a:lnSpc>
                <a:spcPct val="150000"/>
              </a:lnSpc>
              <a:buClrTx/>
              <a:buSzTx/>
              <a:buFontTx/>
            </a:pPr>
            <a:endParaRPr lang="zh-CN" altLang="en-US" sz="1600" b="1">
              <a:ea typeface="+mn-ea"/>
              <a:cs typeface="Arial" panose="020B0604020202020204" pitchFamily="34" charset="0"/>
            </a:endParaRPr>
          </a:p>
          <a:p>
            <a:pPr indent="0" algn="just">
              <a:lnSpc>
                <a:spcPts val="2600"/>
              </a:lnSpc>
              <a:buClrTx/>
              <a:buSzTx/>
              <a:buFontTx/>
            </a:pPr>
            <a:r>
              <a:rPr lang="zh-CN" altLang="en-US" sz="1600" b="1">
                <a:ea typeface="+mn-ea"/>
                <a:cs typeface="Arial" panose="020B0604020202020204" pitchFamily="34" charset="0"/>
              </a:rPr>
              <a:t>三季度A、B级隐患数量较上半年增长明显，整体隐患管控形势较为严峻。</a:t>
            </a:r>
            <a:endParaRPr lang="zh-CN" altLang="en-US" sz="16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p:txBody>
      </p:sp>
      <p:pic>
        <p:nvPicPr>
          <p:cNvPr id="4" name="图片 159"/>
          <p:cNvPicPr preferRelativeResize="0"/>
          <p:nvPr>
            <p:custDataLst>
              <p:tags r:id="rId4"/>
            </p:custDataLst>
          </p:nvPr>
        </p:nvPicPr>
        <p:blipFill>
          <a:blip r:embed="rId5"/>
          <a:stretch>
            <a:fillRect/>
          </a:stretch>
        </p:blipFill>
        <p:spPr>
          <a:xfrm>
            <a:off x="955675" y="3176905"/>
            <a:ext cx="5039995" cy="2700655"/>
          </a:xfrm>
          <a:prstGeom prst="rect">
            <a:avLst/>
          </a:prstGeom>
          <a:noFill/>
          <a:ln w="9525" cap="flat" cmpd="sng">
            <a:solidFill>
              <a:srgbClr val="000000"/>
            </a:solidFill>
            <a:prstDash val="solid"/>
            <a:miter/>
            <a:headEnd type="none" w="med" len="med"/>
            <a:tailEnd type="none" w="med" len="med"/>
          </a:ln>
        </p:spPr>
      </p:pic>
      <p:sp>
        <p:nvSpPr>
          <p:cNvPr id="10" name="文本框 9"/>
          <p:cNvSpPr txBox="1"/>
          <p:nvPr>
            <p:custDataLst>
              <p:tags r:id="rId6"/>
            </p:custDataLst>
          </p:nvPr>
        </p:nvSpPr>
        <p:spPr>
          <a:xfrm>
            <a:off x="6859270" y="2745105"/>
            <a:ext cx="4070985" cy="371475"/>
          </a:xfrm>
          <a:prstGeom prst="rect">
            <a:avLst/>
          </a:prstGeom>
          <a:noFill/>
        </p:spPr>
        <p:txBody>
          <a:bodyPr wrap="square" rtlCol="0">
            <a:noAutofit/>
          </a:bodyPr>
          <a:p>
            <a:r>
              <a:rPr lang="zh-CN" altLang="en-US" sz="1600" b="1">
                <a:latin typeface="+mn-ea"/>
                <a:ea typeface="+mn-ea"/>
                <a:sym typeface="+mn-ea"/>
              </a:rPr>
              <a:t>图</a:t>
            </a:r>
            <a:r>
              <a:rPr lang="en-US" altLang="zh-CN" sz="1600" b="1">
                <a:latin typeface="+mn-ea"/>
                <a:ea typeface="+mn-ea"/>
                <a:sym typeface="+mn-ea"/>
              </a:rPr>
              <a:t>3  </a:t>
            </a:r>
            <a:r>
              <a:rPr lang="en-US" altLang="zh-CN" sz="1600" b="1">
                <a:latin typeface="+mn-ea"/>
                <a:ea typeface="+mn-ea"/>
              </a:rPr>
              <a:t>2026</a:t>
            </a:r>
            <a:r>
              <a:rPr lang="zh-CN" altLang="en-US" sz="1600" b="1">
                <a:latin typeface="+mn-ea"/>
                <a:ea typeface="+mn-ea"/>
              </a:rPr>
              <a:t>年前三季度</a:t>
            </a:r>
            <a:r>
              <a:rPr lang="en-US" altLang="zh-CN" sz="1600" b="1">
                <a:latin typeface="+mn-ea"/>
                <a:ea typeface="+mn-ea"/>
              </a:rPr>
              <a:t>AB</a:t>
            </a:r>
            <a:r>
              <a:rPr lang="zh-CN" altLang="en-US" sz="1600" b="1">
                <a:latin typeface="+mn-ea"/>
                <a:ea typeface="+mn-ea"/>
              </a:rPr>
              <a:t>级隐患数量统计图</a:t>
            </a:r>
            <a:endParaRPr lang="zh-CN" altLang="en-US" sz="1600" b="1">
              <a:latin typeface="+mn-ea"/>
              <a:ea typeface="+mn-ea"/>
            </a:endParaRPr>
          </a:p>
          <a:p>
            <a:endParaRPr lang="zh-CN" altLang="en-US" sz="1600" b="1">
              <a:latin typeface="+mn-ea"/>
              <a:ea typeface="+mn-ea"/>
            </a:endParaRPr>
          </a:p>
        </p:txBody>
      </p:sp>
      <p:pic>
        <p:nvPicPr>
          <p:cNvPr id="5" name="图片 -2147482465"/>
          <p:cNvPicPr/>
          <p:nvPr>
            <p:custDataLst>
              <p:tags r:id="rId7"/>
            </p:custDataLst>
          </p:nvPr>
        </p:nvPicPr>
        <p:blipFill>
          <a:blip r:embed="rId8"/>
          <a:stretch>
            <a:fillRect/>
          </a:stretch>
        </p:blipFill>
        <p:spPr>
          <a:xfrm>
            <a:off x="6426835" y="3176270"/>
            <a:ext cx="5040000" cy="2700000"/>
          </a:xfrm>
          <a:prstGeom prst="rect">
            <a:avLst/>
          </a:prstGeom>
          <a:noFill/>
          <a:ln w="9525" cap="flat" cmpd="sng">
            <a:solidFill>
              <a:srgbClr val="000000"/>
            </a:solidFill>
            <a:prstDash val="solid"/>
            <a:miter/>
            <a:headEnd type="none" w="med" len="med"/>
            <a:tailEnd type="none" w="med" len="med"/>
          </a:ln>
        </p:spPr>
      </p:pic>
      <p:sp>
        <p:nvSpPr>
          <p:cNvPr id="12" name="文本框 11"/>
          <p:cNvSpPr txBox="1"/>
          <p:nvPr/>
        </p:nvSpPr>
        <p:spPr>
          <a:xfrm>
            <a:off x="1297940" y="2146935"/>
            <a:ext cx="9694545" cy="589280"/>
          </a:xfrm>
          <a:prstGeom prst="rect">
            <a:avLst/>
          </a:prstGeom>
          <a:noFill/>
        </p:spPr>
        <p:txBody>
          <a:bodyPr wrap="square" rtlCol="0">
            <a:noAutofit/>
          </a:bodyPr>
          <a:p>
            <a:r>
              <a:rPr lang="en-US" altLang="zh-CN" sz="2100" b="1">
                <a:ea typeface="+mn-ea"/>
                <a:cs typeface="Arial" panose="020B0604020202020204" pitchFamily="34" charset="0"/>
                <a:sym typeface="+mn-ea"/>
              </a:rPr>
              <a:t>三季度安全管理室查出AB级隐患共355项，其中A级隐患39项、B级隐患316项。</a:t>
            </a:r>
            <a:endParaRPr lang="en-US" altLang="zh-CN" sz="2100" b="1">
              <a:ea typeface="+mn-ea"/>
              <a:cs typeface="Arial" panose="020B0604020202020204" pitchFamily="34" charset="0"/>
            </a:endParaRPr>
          </a:p>
          <a:p>
            <a:endParaRPr lang="en-US" altLang="zh-CN" sz="2100" b="1">
              <a:ea typeface="+mn-ea"/>
              <a:cs typeface="Arial" panose="020B0604020202020204" pitchFamily="34" charset="0"/>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643890" y="1567180"/>
            <a:ext cx="10798175" cy="529018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508000" algn="just">
              <a:lnSpc>
                <a:spcPts val="2600"/>
              </a:lnSpc>
              <a:buClrTx/>
              <a:buSzTx/>
              <a:buFontTx/>
              <a:extLst>
                <a:ext uri="{35155182-B16C-46BC-9424-99874614C6A1}">
                  <wpsdc:indentchars xmlns:wpsdc="http://www.wps.cn/officeDocument/2017/drawingmlCustomData" val="200" checksum="282533468"/>
                </a:ext>
              </a:extLst>
            </a:pPr>
            <a:r>
              <a:rPr lang="zh-CN" altLang="en-US" sz="2000" b="1">
                <a:ea typeface="+mn-ea"/>
                <a:cs typeface="Arial" panose="020B0604020202020204" pitchFamily="34" charset="0"/>
                <a:sym typeface="+mn-ea"/>
              </a:rPr>
              <a:t>从</a:t>
            </a:r>
            <a:r>
              <a:rPr lang="en-US" altLang="zh-CN" sz="2000" b="1">
                <a:ea typeface="+mn-ea"/>
                <a:cs typeface="Arial" panose="020B0604020202020204" pitchFamily="34" charset="0"/>
                <a:sym typeface="+mn-ea"/>
              </a:rPr>
              <a:t>2025</a:t>
            </a:r>
            <a:r>
              <a:rPr lang="zh-CN" altLang="en-US" sz="2000" b="1">
                <a:ea typeface="+mn-ea"/>
                <a:cs typeface="Arial" panose="020B0604020202020204" pitchFamily="34" charset="0"/>
                <a:sym typeface="+mn-ea"/>
              </a:rPr>
              <a:t>年和</a:t>
            </a:r>
            <a:r>
              <a:rPr lang="en-US" altLang="zh-CN" sz="2000" b="1">
                <a:ea typeface="+mn-ea"/>
                <a:cs typeface="Arial" panose="020B0604020202020204" pitchFamily="34" charset="0"/>
                <a:sym typeface="+mn-ea"/>
              </a:rPr>
              <a:t>2026</a:t>
            </a:r>
            <a:r>
              <a:rPr lang="zh-CN" altLang="en-US" sz="2000" b="1">
                <a:ea typeface="+mn-ea"/>
                <a:cs typeface="Arial" panose="020B0604020202020204" pitchFamily="34" charset="0"/>
                <a:sym typeface="+mn-ea"/>
              </a:rPr>
              <a:t>年前三季度</a:t>
            </a:r>
            <a:r>
              <a:rPr lang="en-US" altLang="zh-CN" sz="2000" b="1">
                <a:ea typeface="+mn-ea"/>
                <a:cs typeface="Arial" panose="020B0604020202020204" pitchFamily="34" charset="0"/>
                <a:sym typeface="+mn-ea"/>
              </a:rPr>
              <a:t>AB</a:t>
            </a:r>
            <a:r>
              <a:rPr lang="zh-CN" altLang="en-US" sz="2000" b="1">
                <a:ea typeface="+mn-ea"/>
                <a:cs typeface="Arial" panose="020B0604020202020204" pitchFamily="34" charset="0"/>
                <a:sym typeface="+mn-ea"/>
              </a:rPr>
              <a:t>级隐患数量统计图可以看出，</a:t>
            </a:r>
            <a:r>
              <a:rPr lang="en-US" altLang="zh-CN" sz="2000" b="1">
                <a:ea typeface="+mn-ea"/>
                <a:cs typeface="Arial" panose="020B0604020202020204" pitchFamily="34" charset="0"/>
                <a:sym typeface="+mn-ea"/>
              </a:rPr>
              <a:t>2025</a:t>
            </a:r>
            <a:r>
              <a:rPr lang="zh-CN" altLang="en-US" sz="2000" b="1">
                <a:ea typeface="+mn-ea"/>
                <a:cs typeface="Arial" panose="020B0604020202020204" pitchFamily="34" charset="0"/>
                <a:sym typeface="+mn-ea"/>
              </a:rPr>
              <a:t>年一至三季度，隐患呈波动变化；</a:t>
            </a:r>
            <a:r>
              <a:rPr lang="en-US" altLang="zh-CN" sz="2000" b="1">
                <a:ea typeface="+mn-ea"/>
                <a:cs typeface="Arial" panose="020B0604020202020204" pitchFamily="34" charset="0"/>
                <a:sym typeface="+mn-ea"/>
              </a:rPr>
              <a:t>2026</a:t>
            </a:r>
            <a:r>
              <a:rPr lang="zh-CN" altLang="en-US" sz="2000" b="1">
                <a:ea typeface="+mn-ea"/>
                <a:cs typeface="Arial" panose="020B0604020202020204" pitchFamily="34" charset="0"/>
                <a:sym typeface="+mn-ea"/>
              </a:rPr>
              <a:t>年一至三季度，隐患呈线性增长；分析增长主要原因是由于三季度开始各类专项检查增多，深层次隐患得到充分暴露，同时反映出分厂安全体系建设中职业健康管理、教育培训等方面存在薄弱环节。</a:t>
            </a:r>
            <a:endParaRPr lang="zh-CN" altLang="en-US" sz="2000" b="1">
              <a:ea typeface="+mn-ea"/>
              <a:cs typeface="Arial" panose="020B0604020202020204" pitchFamily="34" charset="0"/>
              <a:sym typeface="+mn-ea"/>
            </a:endParaRPr>
          </a:p>
        </p:txBody>
      </p:sp>
      <p:sp>
        <p:nvSpPr>
          <p:cNvPr id="2" name="Text Box 5"/>
          <p:cNvSpPr txBox="1">
            <a:spLocks noChangeArrowheads="1"/>
          </p:cNvSpPr>
          <p:nvPr/>
        </p:nvSpPr>
        <p:spPr bwMode="auto">
          <a:xfrm>
            <a:off x="479425" y="260350"/>
            <a:ext cx="866203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sym typeface="+mn-ea"/>
              </a:rPr>
              <a:t>三、</a:t>
            </a:r>
            <a:r>
              <a:rPr lang="zh-CN" altLang="en-US" sz="4000" b="1" dirty="0">
                <a:solidFill>
                  <a:srgbClr val="0000FF"/>
                </a:solidFill>
                <a:latin typeface="+mj-ea"/>
                <a:ea typeface="+mj-ea"/>
                <a:sym typeface="+mn-ea"/>
              </a:rPr>
              <a:t>风险管控隐患治理情况</a:t>
            </a:r>
            <a:endParaRPr lang="zh-CN" altLang="en-US" sz="4000" b="1" dirty="0">
              <a:solidFill>
                <a:srgbClr val="0000FF"/>
              </a:solidFill>
              <a:latin typeface="+mj-ea"/>
              <a:ea typeface="+mj-ea"/>
              <a:sym typeface="+mn-ea"/>
            </a:endParaRPr>
          </a:p>
        </p:txBody>
      </p:sp>
      <p:sp>
        <p:nvSpPr>
          <p:cNvPr id="14" name="文本框 13"/>
          <p:cNvSpPr txBox="1"/>
          <p:nvPr/>
        </p:nvSpPr>
        <p:spPr>
          <a:xfrm>
            <a:off x="5373274" y="7004215"/>
            <a:ext cx="5080000" cy="660400"/>
          </a:xfrm>
          <a:prstGeom prst="rect">
            <a:avLst/>
          </a:prstGeom>
        </p:spPr>
        <p:txBody>
          <a:bodyPr>
            <a:spAutoFit/>
          </a:bodyPr>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3" name="Text Box 5"/>
          <p:cNvSpPr txBox="1">
            <a:spLocks noChangeArrowheads="1"/>
          </p:cNvSpPr>
          <p:nvPr/>
        </p:nvSpPr>
        <p:spPr bwMode="auto">
          <a:xfrm>
            <a:off x="1055370" y="894715"/>
            <a:ext cx="6714490"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3200" b="1" dirty="0">
                <a:solidFill>
                  <a:srgbClr val="0000FF"/>
                </a:solidFill>
                <a:latin typeface="+mj-ea"/>
                <a:ea typeface="+mj-ea"/>
              </a:rPr>
              <a:t>（一）</a:t>
            </a:r>
            <a:r>
              <a:rPr lang="zh-CN" altLang="en-US" sz="3200" b="1" dirty="0" smtClean="0">
                <a:solidFill>
                  <a:srgbClr val="0000FF"/>
                </a:solidFill>
                <a:latin typeface="+mj-ea"/>
                <a:ea typeface="+mj-ea"/>
                <a:sym typeface="+mn-ea"/>
              </a:rPr>
              <a:t>三季度查出隐患分布情况</a:t>
            </a:r>
            <a:endParaRPr lang="zh-CN" altLang="en-US" sz="3200" b="1" dirty="0" smtClean="0">
              <a:solidFill>
                <a:srgbClr val="0000FF"/>
              </a:solidFill>
              <a:latin typeface="+mj-ea"/>
              <a:ea typeface="+mj-ea"/>
              <a:sym typeface="+mn-ea"/>
            </a:endParaRPr>
          </a:p>
        </p:txBody>
      </p:sp>
      <p:sp>
        <p:nvSpPr>
          <p:cNvPr id="6" name="文本框 5"/>
          <p:cNvSpPr txBox="1"/>
          <p:nvPr/>
        </p:nvSpPr>
        <p:spPr>
          <a:xfrm>
            <a:off x="3936365" y="1635125"/>
            <a:ext cx="4986655" cy="370205"/>
          </a:xfrm>
          <a:prstGeom prst="rect">
            <a:avLst/>
          </a:prstGeom>
          <a:noFill/>
        </p:spPr>
        <p:txBody>
          <a:bodyPr wrap="square" rtlCol="0">
            <a:noAutofit/>
          </a:bodyPr>
          <a:p>
            <a:r>
              <a:rPr lang="zh-CN" altLang="en-US" sz="1600" b="1">
                <a:latin typeface="+mn-ea"/>
                <a:ea typeface="+mn-ea"/>
              </a:rPr>
              <a:t>图</a:t>
            </a:r>
            <a:r>
              <a:rPr lang="en-US" altLang="zh-CN" sz="1600" b="1">
                <a:latin typeface="+mn-ea"/>
                <a:ea typeface="+mn-ea"/>
              </a:rPr>
              <a:t>4 2025</a:t>
            </a:r>
            <a:r>
              <a:rPr lang="zh-CN" altLang="en-US" sz="1600" b="1">
                <a:latin typeface="+mn-ea"/>
                <a:ea typeface="+mn-ea"/>
              </a:rPr>
              <a:t>年和</a:t>
            </a:r>
            <a:r>
              <a:rPr lang="en-US" altLang="zh-CN" sz="1600" b="1">
                <a:latin typeface="+mn-ea"/>
                <a:ea typeface="+mn-ea"/>
              </a:rPr>
              <a:t>2026</a:t>
            </a:r>
            <a:r>
              <a:rPr lang="zh-CN" altLang="en-US" sz="1600" b="1">
                <a:latin typeface="+mn-ea"/>
                <a:ea typeface="+mn-ea"/>
              </a:rPr>
              <a:t>年前三季度</a:t>
            </a:r>
            <a:r>
              <a:rPr lang="en-US" altLang="zh-CN" sz="1600" b="1">
                <a:latin typeface="+mn-ea"/>
                <a:ea typeface="+mn-ea"/>
              </a:rPr>
              <a:t>AB</a:t>
            </a:r>
            <a:r>
              <a:rPr lang="zh-CN" altLang="en-US" sz="1600" b="1">
                <a:latin typeface="+mn-ea"/>
                <a:ea typeface="+mn-ea"/>
              </a:rPr>
              <a:t>级隐患数量统计图</a:t>
            </a:r>
            <a:endParaRPr lang="zh-CN" altLang="en-US" sz="1600" b="1">
              <a:latin typeface="+mn-ea"/>
              <a:ea typeface="+mn-ea"/>
            </a:endParaRPr>
          </a:p>
        </p:txBody>
      </p:sp>
      <p:pic>
        <p:nvPicPr>
          <p:cNvPr id="4" name="图片 -2147482464"/>
          <p:cNvPicPr/>
          <p:nvPr/>
        </p:nvPicPr>
        <p:blipFill>
          <a:blip r:embed="rId1"/>
          <a:stretch>
            <a:fillRect/>
          </a:stretch>
        </p:blipFill>
        <p:spPr>
          <a:xfrm>
            <a:off x="3369310" y="2005330"/>
            <a:ext cx="6120000" cy="3239770"/>
          </a:xfrm>
          <a:prstGeom prst="rect">
            <a:avLst/>
          </a:prstGeom>
          <a:noFill/>
          <a:ln w="9525" cap="flat" cmpd="sng">
            <a:solidFill>
              <a:srgbClr val="000000"/>
            </a:solidFill>
            <a:prstDash val="solid"/>
            <a:miter/>
            <a:headEnd type="none" w="med" len="med"/>
            <a:tailEnd type="none" w="med" len="med"/>
          </a:ln>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643890" y="1480820"/>
            <a:ext cx="10798175" cy="537654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482600" algn="just">
              <a:lnSpc>
                <a:spcPts val="2300"/>
              </a:lnSpc>
              <a:buClrTx/>
              <a:buSzTx/>
              <a:buFontTx/>
              <a:extLst>
                <a:ext uri="{35155182-B16C-46BC-9424-99874614C6A1}">
                  <wpsdc:indentchars xmlns:wpsdc="http://www.wps.cn/officeDocument/2017/drawingmlCustomData" val="200" checksum="2980959856"/>
                </a:ext>
              </a:extLst>
            </a:pPr>
            <a:r>
              <a:rPr lang="zh-CN" altLang="en-US" sz="1900" b="1">
                <a:ea typeface="+mn-ea"/>
                <a:cs typeface="Arial" panose="020B0604020202020204" pitchFamily="34" charset="0"/>
                <a:sym typeface="+mn-ea"/>
              </a:rPr>
              <a:t>三季度，各分厂充分运用视频监控手段开展线上隐患排查，累计排查发现各类问题隐患</a:t>
            </a:r>
            <a:r>
              <a:rPr lang="en-US" altLang="zh-CN" sz="1900" b="1">
                <a:ea typeface="+mn-ea"/>
                <a:cs typeface="Arial" panose="020B0604020202020204" pitchFamily="34" charset="0"/>
                <a:sym typeface="+mn-ea"/>
              </a:rPr>
              <a:t>169</a:t>
            </a:r>
            <a:r>
              <a:rPr lang="zh-CN" altLang="en-US" sz="1900" b="1">
                <a:ea typeface="+mn-ea"/>
                <a:cs typeface="Arial" panose="020B0604020202020204" pitchFamily="34" charset="0"/>
                <a:sym typeface="+mn-ea"/>
              </a:rPr>
              <a:t>项。从排查成效来看，熔炼二分厂、贵金属冶炼分厂、熔炼一分厂问题隐患发现数量较多，视频监控制度执行总体较好，视频监督作用得到有效发挥。但贵金属冶炼分厂隐患整改闭环质效偏低，隐患整改完成率仅</a:t>
            </a:r>
            <a:r>
              <a:rPr lang="en-US" altLang="zh-CN" sz="1900" b="1">
                <a:ea typeface="+mn-ea"/>
                <a:cs typeface="Arial" panose="020B0604020202020204" pitchFamily="34" charset="0"/>
                <a:sym typeface="+mn-ea"/>
              </a:rPr>
              <a:t>77%</a:t>
            </a:r>
            <a:r>
              <a:rPr lang="zh-CN" altLang="en-US" sz="1900" b="1">
                <a:ea typeface="+mn-ea"/>
                <a:cs typeface="Arial" panose="020B0604020202020204" pitchFamily="34" charset="0"/>
                <a:sym typeface="+mn-ea"/>
              </a:rPr>
              <a:t>，存在</a:t>
            </a:r>
            <a:r>
              <a:rPr lang="en-US" altLang="zh-CN" sz="1900" b="1">
                <a:ea typeface="+mn-ea"/>
                <a:cs typeface="Arial" panose="020B0604020202020204" pitchFamily="34" charset="0"/>
                <a:sym typeface="+mn-ea"/>
              </a:rPr>
              <a:t> “</a:t>
            </a:r>
            <a:r>
              <a:rPr lang="zh-CN" altLang="en-US" sz="1900" b="1">
                <a:ea typeface="+mn-ea"/>
                <a:cs typeface="Arial" panose="020B0604020202020204" pitchFamily="34" charset="0"/>
                <a:sym typeface="+mn-ea"/>
              </a:rPr>
              <a:t>重发现、轻整改</a:t>
            </a:r>
            <a:r>
              <a:rPr lang="en-US" altLang="zh-CN" sz="1900" b="1">
                <a:ea typeface="+mn-ea"/>
                <a:cs typeface="Arial" panose="020B0604020202020204" pitchFamily="34" charset="0"/>
                <a:sym typeface="+mn-ea"/>
              </a:rPr>
              <a:t>”</a:t>
            </a:r>
            <a:r>
              <a:rPr lang="zh-CN" altLang="en-US" sz="1900" b="1">
                <a:ea typeface="+mn-ea"/>
                <a:cs typeface="Arial" panose="020B0604020202020204" pitchFamily="34" charset="0"/>
                <a:sym typeface="+mn-ea"/>
              </a:rPr>
              <a:t>现象，造成隐患查而不改、时查时有，同类问题反复反弹，监督效能未能有效落地。</a:t>
            </a:r>
            <a:endParaRPr lang="zh-CN" altLang="en-US" sz="1900" b="1">
              <a:ea typeface="+mn-ea"/>
              <a:cs typeface="Arial" panose="020B0604020202020204" pitchFamily="34" charset="0"/>
              <a:sym typeface="+mn-ea"/>
            </a:endParaRPr>
          </a:p>
        </p:txBody>
      </p:sp>
      <p:sp>
        <p:nvSpPr>
          <p:cNvPr id="2" name="Text Box 5"/>
          <p:cNvSpPr txBox="1">
            <a:spLocks noChangeArrowheads="1"/>
          </p:cNvSpPr>
          <p:nvPr/>
        </p:nvSpPr>
        <p:spPr bwMode="auto">
          <a:xfrm>
            <a:off x="479425" y="260350"/>
            <a:ext cx="866203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sym typeface="+mn-ea"/>
              </a:rPr>
              <a:t>三、</a:t>
            </a:r>
            <a:r>
              <a:rPr lang="zh-CN" altLang="en-US" sz="4000" b="1" dirty="0">
                <a:solidFill>
                  <a:srgbClr val="0000FF"/>
                </a:solidFill>
                <a:latin typeface="+mj-ea"/>
                <a:ea typeface="+mj-ea"/>
                <a:sym typeface="+mn-ea"/>
              </a:rPr>
              <a:t>风险管控隐患治理情况</a:t>
            </a:r>
            <a:endParaRPr lang="zh-CN" altLang="en-US" sz="4000" b="1" dirty="0">
              <a:solidFill>
                <a:srgbClr val="0000FF"/>
              </a:solidFill>
              <a:latin typeface="+mj-ea"/>
              <a:ea typeface="+mj-ea"/>
              <a:sym typeface="+mn-ea"/>
            </a:endParaRPr>
          </a:p>
        </p:txBody>
      </p:sp>
      <p:sp>
        <p:nvSpPr>
          <p:cNvPr id="14" name="文本框 13"/>
          <p:cNvSpPr txBox="1"/>
          <p:nvPr/>
        </p:nvSpPr>
        <p:spPr>
          <a:xfrm>
            <a:off x="5373274" y="7004215"/>
            <a:ext cx="5080000" cy="660400"/>
          </a:xfrm>
          <a:prstGeom prst="rect">
            <a:avLst/>
          </a:prstGeom>
        </p:spPr>
        <p:txBody>
          <a:bodyPr>
            <a:spAutoFit/>
          </a:bodyPr>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3" name="Text Box 5"/>
          <p:cNvSpPr txBox="1">
            <a:spLocks noChangeArrowheads="1"/>
          </p:cNvSpPr>
          <p:nvPr/>
        </p:nvSpPr>
        <p:spPr bwMode="auto">
          <a:xfrm>
            <a:off x="1055370" y="894715"/>
            <a:ext cx="6714490"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3200" b="1" dirty="0">
                <a:solidFill>
                  <a:srgbClr val="0000FF"/>
                </a:solidFill>
                <a:latin typeface="+mj-ea"/>
                <a:ea typeface="+mj-ea"/>
              </a:rPr>
              <a:t>（一）</a:t>
            </a:r>
            <a:r>
              <a:rPr lang="zh-CN" altLang="en-US" sz="3200" b="1" dirty="0" smtClean="0">
                <a:solidFill>
                  <a:srgbClr val="0000FF"/>
                </a:solidFill>
                <a:latin typeface="+mj-ea"/>
                <a:ea typeface="+mj-ea"/>
                <a:sym typeface="+mn-ea"/>
              </a:rPr>
              <a:t>三季度查出隐患分布情况</a:t>
            </a:r>
            <a:endParaRPr lang="zh-CN" altLang="en-US" sz="3200" b="1" dirty="0" smtClean="0">
              <a:solidFill>
                <a:srgbClr val="0000FF"/>
              </a:solidFill>
              <a:latin typeface="+mj-ea"/>
              <a:ea typeface="+mj-ea"/>
              <a:sym typeface="+mn-ea"/>
            </a:endParaRPr>
          </a:p>
        </p:txBody>
      </p:sp>
      <p:sp>
        <p:nvSpPr>
          <p:cNvPr id="6" name="文本框 5"/>
          <p:cNvSpPr txBox="1"/>
          <p:nvPr/>
        </p:nvSpPr>
        <p:spPr>
          <a:xfrm>
            <a:off x="3936365" y="1635125"/>
            <a:ext cx="4986655" cy="370205"/>
          </a:xfrm>
          <a:prstGeom prst="rect">
            <a:avLst/>
          </a:prstGeom>
          <a:noFill/>
        </p:spPr>
        <p:txBody>
          <a:bodyPr wrap="square" rtlCol="0">
            <a:noAutofit/>
          </a:bodyPr>
          <a:p>
            <a:r>
              <a:rPr lang="zh-CN" altLang="en-US" sz="1600" b="1">
                <a:latin typeface="+mn-ea"/>
                <a:ea typeface="+mn-ea"/>
              </a:rPr>
              <a:t>图</a:t>
            </a:r>
            <a:r>
              <a:rPr lang="en-US" altLang="zh-CN" sz="1600" b="1">
                <a:latin typeface="+mn-ea"/>
                <a:ea typeface="+mn-ea"/>
              </a:rPr>
              <a:t>5 </a:t>
            </a:r>
            <a:r>
              <a:rPr lang="zh-CN" altLang="en-US" sz="1600" b="1">
                <a:latin typeface="+mn-ea"/>
                <a:ea typeface="+mn-ea"/>
              </a:rPr>
              <a:t>三季度各分厂通过视频监控检查隐患数量统计图</a:t>
            </a:r>
            <a:endParaRPr lang="zh-CN" altLang="en-US" sz="1600" b="1">
              <a:latin typeface="+mn-ea"/>
              <a:ea typeface="+mn-ea"/>
            </a:endParaRPr>
          </a:p>
        </p:txBody>
      </p:sp>
      <p:pic>
        <p:nvPicPr>
          <p:cNvPr id="4" name="图片 -2147482438"/>
          <p:cNvPicPr/>
          <p:nvPr/>
        </p:nvPicPr>
        <p:blipFill>
          <a:blip r:embed="rId1"/>
          <a:stretch>
            <a:fillRect/>
          </a:stretch>
        </p:blipFill>
        <p:spPr>
          <a:xfrm>
            <a:off x="3381058" y="1988820"/>
            <a:ext cx="5760000" cy="3240000"/>
          </a:xfrm>
          <a:prstGeom prst="rect">
            <a:avLst/>
          </a:prstGeom>
          <a:noFill/>
          <a:ln w="9525" cap="flat" cmpd="sng">
            <a:solidFill>
              <a:srgbClr val="000000"/>
            </a:solidFill>
            <a:prstDash val="solid"/>
            <a:miter/>
            <a:headEnd type="none" w="med" len="med"/>
            <a:tailEnd type="none" w="med" len="med"/>
          </a:ln>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643890" y="1480820"/>
            <a:ext cx="10798175" cy="537654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482600" algn="just">
              <a:lnSpc>
                <a:spcPts val="2800"/>
              </a:lnSpc>
              <a:buClrTx/>
              <a:buSzTx/>
              <a:buFontTx/>
              <a:extLst>
                <a:ext uri="{35155182-B16C-46BC-9424-99874614C6A1}">
                  <wpsdc:indentchars xmlns:wpsdc="http://www.wps.cn/officeDocument/2017/drawingmlCustomData" val="200" checksum="2980959856"/>
                </a:ext>
              </a:extLst>
            </a:pPr>
            <a:endParaRPr lang="zh-CN" altLang="en-US" sz="1900" b="1">
              <a:ea typeface="+mn-ea"/>
              <a:cs typeface="Arial" panose="020B0604020202020204" pitchFamily="34" charset="0"/>
              <a:sym typeface="+mn-ea"/>
            </a:endParaRPr>
          </a:p>
          <a:p>
            <a:pPr indent="482600" algn="just">
              <a:lnSpc>
                <a:spcPts val="2800"/>
              </a:lnSpc>
              <a:buClrTx/>
              <a:buSzTx/>
              <a:buFontTx/>
              <a:extLst>
                <a:ext uri="{35155182-B16C-46BC-9424-99874614C6A1}">
                  <wpsdc:indentchars xmlns:wpsdc="http://www.wps.cn/officeDocument/2017/drawingmlCustomData" val="200" checksum="2980959856"/>
                </a:ext>
              </a:extLst>
            </a:pPr>
            <a:r>
              <a:rPr lang="zh-CN" altLang="en-US" sz="1900" b="1">
                <a:ea typeface="+mn-ea"/>
                <a:cs typeface="Arial" panose="020B0604020202020204" pitchFamily="34" charset="0"/>
                <a:sym typeface="+mn-ea"/>
              </a:rPr>
              <a:t>从上图隐患分类可以看出，</a:t>
            </a:r>
            <a:r>
              <a:rPr lang="en-US" altLang="zh-CN" sz="1900" b="1">
                <a:ea typeface="+mn-ea"/>
                <a:cs typeface="Arial" panose="020B0604020202020204" pitchFamily="34" charset="0"/>
                <a:sym typeface="+mn-ea"/>
              </a:rPr>
              <a:t>A</a:t>
            </a:r>
            <a:r>
              <a:rPr lang="zh-CN" altLang="en-US" sz="1900" b="1">
                <a:ea typeface="+mn-ea"/>
                <a:cs typeface="Arial" panose="020B0604020202020204" pitchFamily="34" charset="0"/>
                <a:sym typeface="+mn-ea"/>
              </a:rPr>
              <a:t>级隐患主要发生在隐患管理（占</a:t>
            </a:r>
            <a:r>
              <a:rPr lang="en-US" altLang="zh-CN" sz="1900" b="1">
                <a:ea typeface="+mn-ea"/>
                <a:cs typeface="Arial" panose="020B0604020202020204" pitchFamily="34" charset="0"/>
                <a:sym typeface="+mn-ea"/>
              </a:rPr>
              <a:t>20.5%</a:t>
            </a:r>
            <a:r>
              <a:rPr lang="zh-CN" altLang="en-US" sz="1900" b="1">
                <a:ea typeface="+mn-ea"/>
                <a:cs typeface="Arial" panose="020B0604020202020204" pitchFamily="34" charset="0"/>
                <a:sym typeface="+mn-ea"/>
              </a:rPr>
              <a:t>）、安全责任和现场防护（各占</a:t>
            </a:r>
            <a:r>
              <a:rPr lang="en-US" altLang="zh-CN" sz="1900" b="1">
                <a:ea typeface="+mn-ea"/>
                <a:cs typeface="Arial" panose="020B0604020202020204" pitchFamily="34" charset="0"/>
                <a:sym typeface="+mn-ea"/>
              </a:rPr>
              <a:t>10.3%</a:t>
            </a:r>
            <a:r>
              <a:rPr lang="zh-CN" altLang="en-US" sz="1900" b="1">
                <a:ea typeface="+mn-ea"/>
                <a:cs typeface="Arial" panose="020B0604020202020204" pitchFamily="34" charset="0"/>
                <a:sym typeface="+mn-ea"/>
              </a:rPr>
              <a:t>）等方面。贵金属冶炼分厂隐患管理、报警装置和工艺控制等方面的问题较多；硫酸分厂隐患管理方面的较多。</a:t>
            </a:r>
            <a:endParaRPr lang="zh-CN" altLang="en-US" sz="1900" b="1">
              <a:ea typeface="+mn-ea"/>
              <a:cs typeface="Arial" panose="020B0604020202020204" pitchFamily="34" charset="0"/>
              <a:sym typeface="+mn-ea"/>
            </a:endParaRPr>
          </a:p>
        </p:txBody>
      </p:sp>
      <p:sp>
        <p:nvSpPr>
          <p:cNvPr id="2" name="Text Box 5"/>
          <p:cNvSpPr txBox="1">
            <a:spLocks noChangeArrowheads="1"/>
          </p:cNvSpPr>
          <p:nvPr/>
        </p:nvSpPr>
        <p:spPr bwMode="auto">
          <a:xfrm>
            <a:off x="479425" y="260350"/>
            <a:ext cx="866203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sym typeface="+mn-ea"/>
              </a:rPr>
              <a:t>三、</a:t>
            </a:r>
            <a:r>
              <a:rPr lang="zh-CN" altLang="en-US" sz="4000" b="1" dirty="0">
                <a:solidFill>
                  <a:srgbClr val="0000FF"/>
                </a:solidFill>
                <a:latin typeface="+mj-ea"/>
                <a:ea typeface="+mj-ea"/>
                <a:sym typeface="+mn-ea"/>
              </a:rPr>
              <a:t>风险管控隐患治理情况</a:t>
            </a:r>
            <a:endParaRPr lang="zh-CN" altLang="en-US" sz="4000" b="1" dirty="0">
              <a:solidFill>
                <a:srgbClr val="0000FF"/>
              </a:solidFill>
              <a:latin typeface="+mj-ea"/>
              <a:ea typeface="+mj-ea"/>
              <a:sym typeface="+mn-ea"/>
            </a:endParaRPr>
          </a:p>
        </p:txBody>
      </p:sp>
      <p:sp>
        <p:nvSpPr>
          <p:cNvPr id="14" name="文本框 13"/>
          <p:cNvSpPr txBox="1"/>
          <p:nvPr/>
        </p:nvSpPr>
        <p:spPr>
          <a:xfrm>
            <a:off x="5373274" y="7004215"/>
            <a:ext cx="5080000" cy="660400"/>
          </a:xfrm>
          <a:prstGeom prst="rect">
            <a:avLst/>
          </a:prstGeom>
        </p:spPr>
        <p:txBody>
          <a:bodyPr>
            <a:spAutoFit/>
          </a:bodyPr>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3" name="Text Box 5"/>
          <p:cNvSpPr txBox="1">
            <a:spLocks noChangeArrowheads="1"/>
          </p:cNvSpPr>
          <p:nvPr/>
        </p:nvSpPr>
        <p:spPr bwMode="auto">
          <a:xfrm>
            <a:off x="1055370" y="894715"/>
            <a:ext cx="6714490"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3200" b="1" dirty="0">
                <a:solidFill>
                  <a:srgbClr val="0000FF"/>
                </a:solidFill>
                <a:latin typeface="+mj-ea"/>
                <a:ea typeface="+mj-ea"/>
              </a:rPr>
              <a:t>（一）</a:t>
            </a:r>
            <a:r>
              <a:rPr lang="zh-CN" altLang="en-US" sz="3200" b="1" dirty="0" smtClean="0">
                <a:solidFill>
                  <a:srgbClr val="0000FF"/>
                </a:solidFill>
                <a:latin typeface="+mj-ea"/>
                <a:ea typeface="+mj-ea"/>
                <a:sym typeface="+mn-ea"/>
              </a:rPr>
              <a:t>三季度查出隐患分布情况</a:t>
            </a:r>
            <a:endParaRPr lang="zh-CN" altLang="en-US" sz="3200" b="1" dirty="0" smtClean="0">
              <a:solidFill>
                <a:srgbClr val="0000FF"/>
              </a:solidFill>
              <a:latin typeface="+mj-ea"/>
              <a:ea typeface="+mj-ea"/>
              <a:sym typeface="+mn-ea"/>
            </a:endParaRPr>
          </a:p>
        </p:txBody>
      </p:sp>
      <p:sp>
        <p:nvSpPr>
          <p:cNvPr id="6" name="文本框 5"/>
          <p:cNvSpPr txBox="1"/>
          <p:nvPr/>
        </p:nvSpPr>
        <p:spPr>
          <a:xfrm>
            <a:off x="3936365" y="1635125"/>
            <a:ext cx="4986655" cy="370205"/>
          </a:xfrm>
          <a:prstGeom prst="rect">
            <a:avLst/>
          </a:prstGeom>
          <a:noFill/>
        </p:spPr>
        <p:txBody>
          <a:bodyPr wrap="square" rtlCol="0">
            <a:noAutofit/>
          </a:bodyPr>
          <a:p>
            <a:r>
              <a:rPr lang="zh-CN" altLang="en-US" sz="1600" b="1">
                <a:latin typeface="+mn-ea"/>
                <a:ea typeface="+mn-ea"/>
              </a:rPr>
              <a:t>图</a:t>
            </a:r>
            <a:r>
              <a:rPr lang="en-US" altLang="zh-CN" sz="1600" b="1">
                <a:latin typeface="+mn-ea"/>
                <a:ea typeface="+mn-ea"/>
              </a:rPr>
              <a:t>6 </a:t>
            </a:r>
            <a:r>
              <a:rPr lang="zh-CN" altLang="en-US" sz="1600" b="1">
                <a:latin typeface="+mn-ea"/>
                <a:ea typeface="+mn-ea"/>
              </a:rPr>
              <a:t>三季度</a:t>
            </a:r>
            <a:r>
              <a:rPr lang="en-US" altLang="zh-CN" sz="1600" b="1">
                <a:latin typeface="+mn-ea"/>
                <a:ea typeface="+mn-ea"/>
              </a:rPr>
              <a:t>A</a:t>
            </a:r>
            <a:r>
              <a:rPr lang="zh-CN" altLang="en-US" sz="1600" b="1">
                <a:latin typeface="+mn-ea"/>
                <a:ea typeface="+mn-ea"/>
              </a:rPr>
              <a:t>级隐患类别及属地分布图</a:t>
            </a:r>
            <a:endParaRPr lang="zh-CN" altLang="en-US" sz="1600" b="1">
              <a:latin typeface="+mn-ea"/>
              <a:ea typeface="+mn-ea"/>
            </a:endParaRPr>
          </a:p>
        </p:txBody>
      </p:sp>
      <p:pic>
        <p:nvPicPr>
          <p:cNvPr id="4" name="图片 -2147482463" descr="1789721835400_46c762c648744583982f30423c3b0fc4"/>
          <p:cNvPicPr/>
          <p:nvPr/>
        </p:nvPicPr>
        <p:blipFill>
          <a:blip r:embed="rId1"/>
          <a:stretch>
            <a:fillRect/>
          </a:stretch>
        </p:blipFill>
        <p:spPr>
          <a:xfrm>
            <a:off x="2856230" y="1988820"/>
            <a:ext cx="6480000" cy="3636000"/>
          </a:xfrm>
          <a:prstGeom prst="rect">
            <a:avLst/>
          </a:prstGeom>
          <a:noFill/>
          <a:ln w="9525" cap="flat" cmpd="sng">
            <a:solidFill>
              <a:srgbClr val="000000"/>
            </a:solidFill>
            <a:prstDash val="solid"/>
            <a:miter/>
            <a:headEnd type="none" w="med" len="med"/>
            <a:tailEnd type="none" w="med" len="med"/>
          </a:ln>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643890" y="1597660"/>
            <a:ext cx="10798175" cy="512762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ct val="150000"/>
              </a:lnSpc>
              <a:buClrTx/>
              <a:buSzTx/>
              <a:buFontTx/>
            </a:pPr>
            <a:r>
              <a:rPr lang="en-US" altLang="zh-CN" sz="1800" b="1" dirty="0">
                <a:solidFill>
                  <a:srgbClr val="0000FF"/>
                </a:solidFill>
                <a:latin typeface="+mn-ea"/>
                <a:ea typeface="+mn-ea"/>
                <a:sym typeface="+mn-ea"/>
              </a:rPr>
              <a:t>3.</a:t>
            </a:r>
            <a:r>
              <a:rPr lang="en-US" altLang="zh-CN" sz="1800" b="1" dirty="0">
                <a:solidFill>
                  <a:srgbClr val="0000FF"/>
                </a:solidFill>
                <a:latin typeface="+mn-ea"/>
                <a:ea typeface="+mn-ea"/>
              </a:rPr>
              <a:t>层级管理人员隐患排查履责情况</a:t>
            </a:r>
            <a:endParaRPr lang="zh-CN" altLang="en-US" sz="24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a:p>
            <a:pPr indent="711200" algn="just">
              <a:lnSpc>
                <a:spcPct val="150000"/>
              </a:lnSpc>
              <a:buClrTx/>
              <a:buSzTx/>
              <a:buFontTx/>
            </a:pPr>
            <a:endParaRPr lang="zh-CN" altLang="en-US" sz="2400" b="1">
              <a:ea typeface="+mn-ea"/>
              <a:cs typeface="Arial" panose="020B0604020202020204" pitchFamily="34" charset="0"/>
            </a:endParaRPr>
          </a:p>
          <a:p>
            <a:pPr indent="508000" algn="just">
              <a:lnSpc>
                <a:spcPts val="2400"/>
              </a:lnSpc>
              <a:buClrTx/>
              <a:buSzTx/>
              <a:buFontTx/>
              <a:extLst>
                <a:ext uri="{35155182-B16C-46BC-9424-99874614C6A1}">
                  <wpsdc:indentchars xmlns:wpsdc="http://www.wps.cn/officeDocument/2017/drawingmlCustomData" val="200" checksum="282533468"/>
                </a:ext>
              </a:extLst>
            </a:pPr>
            <a:endParaRPr lang="zh-CN" altLang="en-US" sz="2000" b="1">
              <a:ea typeface="+mn-ea"/>
              <a:cs typeface="Arial" panose="020B0604020202020204" pitchFamily="34" charset="0"/>
            </a:endParaRPr>
          </a:p>
          <a:p>
            <a:pPr indent="508000" algn="just">
              <a:lnSpc>
                <a:spcPts val="2400"/>
              </a:lnSpc>
              <a:buClrTx/>
              <a:buSzTx/>
              <a:buFontTx/>
              <a:extLst>
                <a:ext uri="{35155182-B16C-46BC-9424-99874614C6A1}">
                  <wpsdc:indentchars xmlns:wpsdc="http://www.wps.cn/officeDocument/2017/drawingmlCustomData" val="200" checksum="282533468"/>
                </a:ext>
              </a:extLst>
            </a:pPr>
            <a:endParaRPr lang="zh-CN" altLang="en-US" sz="2000" b="1">
              <a:ea typeface="+mn-ea"/>
              <a:cs typeface="Arial" panose="020B0604020202020204" pitchFamily="34" charset="0"/>
            </a:endParaRPr>
          </a:p>
          <a:p>
            <a:pPr indent="508000" algn="just">
              <a:lnSpc>
                <a:spcPts val="2400"/>
              </a:lnSpc>
              <a:buClrTx/>
              <a:buSzTx/>
              <a:buFontTx/>
              <a:extLst>
                <a:ext uri="{35155182-B16C-46BC-9424-99874614C6A1}">
                  <wpsdc:indentchars xmlns:wpsdc="http://www.wps.cn/officeDocument/2017/drawingmlCustomData" val="200" checksum="282533468"/>
                </a:ext>
              </a:extLst>
            </a:pPr>
            <a:r>
              <a:rPr lang="zh-CN" altLang="en-US" sz="2000" b="1">
                <a:ea typeface="+mn-ea"/>
                <a:cs typeface="Arial" panose="020B0604020202020204" pitchFamily="34" charset="0"/>
              </a:rPr>
              <a:t>与二季度各层级人员排查出的</a:t>
            </a:r>
            <a:r>
              <a:rPr lang="en-US" altLang="zh-CN" sz="2000" b="1">
                <a:ea typeface="+mn-ea"/>
                <a:cs typeface="Arial" panose="020B0604020202020204" pitchFamily="34" charset="0"/>
              </a:rPr>
              <a:t>A</a:t>
            </a:r>
            <a:r>
              <a:rPr lang="zh-CN" altLang="en-US" sz="2000" b="1">
                <a:ea typeface="+mn-ea"/>
                <a:cs typeface="Arial" panose="020B0604020202020204" pitchFamily="34" charset="0"/>
              </a:rPr>
              <a:t>级隐患数据对比，三季度隐患排查主要集中在安全管理室、其他专业科室，分厂领导、分厂安全管理人员及分厂其他人员的隐患查出占比均有所下降。</a:t>
            </a:r>
            <a:endParaRPr lang="zh-CN" altLang="en-US" sz="2000" b="1">
              <a:ea typeface="+mn-ea"/>
              <a:cs typeface="Arial" panose="020B0604020202020204" pitchFamily="34" charset="0"/>
            </a:endParaRPr>
          </a:p>
        </p:txBody>
      </p:sp>
      <p:sp>
        <p:nvSpPr>
          <p:cNvPr id="2" name="Text Box 5"/>
          <p:cNvSpPr txBox="1">
            <a:spLocks noChangeArrowheads="1"/>
          </p:cNvSpPr>
          <p:nvPr/>
        </p:nvSpPr>
        <p:spPr bwMode="auto">
          <a:xfrm>
            <a:off x="479425" y="260350"/>
            <a:ext cx="866203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sym typeface="+mn-ea"/>
              </a:rPr>
              <a:t>三、风险管控隐患治理情况</a:t>
            </a:r>
            <a:endParaRPr lang="zh-CN" altLang="en-US" sz="4000" b="1" dirty="0">
              <a:solidFill>
                <a:srgbClr val="0000FF"/>
              </a:solidFill>
              <a:latin typeface="+mj-ea"/>
              <a:ea typeface="+mj-ea"/>
              <a:sym typeface="+mn-ea"/>
            </a:endParaRPr>
          </a:p>
        </p:txBody>
      </p:sp>
      <p:sp>
        <p:nvSpPr>
          <p:cNvPr id="14" name="文本框 13"/>
          <p:cNvSpPr txBox="1"/>
          <p:nvPr/>
        </p:nvSpPr>
        <p:spPr>
          <a:xfrm>
            <a:off x="5373274" y="7004215"/>
            <a:ext cx="5080000" cy="660400"/>
          </a:xfrm>
          <a:prstGeom prst="rect">
            <a:avLst/>
          </a:prstGeom>
        </p:spPr>
        <p:txBody>
          <a:bodyPr>
            <a:spAutoFit/>
          </a:bodyPr>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3" name="Text Box 5"/>
          <p:cNvSpPr txBox="1">
            <a:spLocks noChangeArrowheads="1"/>
          </p:cNvSpPr>
          <p:nvPr/>
        </p:nvSpPr>
        <p:spPr bwMode="auto">
          <a:xfrm>
            <a:off x="839470" y="1124585"/>
            <a:ext cx="7971155" cy="41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just">
              <a:lnSpc>
                <a:spcPts val="3000"/>
              </a:lnSpc>
              <a:buClrTx/>
              <a:buSzTx/>
              <a:buFontTx/>
            </a:pPr>
            <a:r>
              <a:rPr lang="zh-CN" altLang="en-US" sz="3200" b="1" dirty="0">
                <a:solidFill>
                  <a:srgbClr val="0000FF"/>
                </a:solidFill>
                <a:latin typeface="+mj-ea"/>
                <a:ea typeface="+mj-ea"/>
                <a:sym typeface="+mn-ea"/>
              </a:rPr>
              <a:t>（一）</a:t>
            </a:r>
            <a:r>
              <a:rPr lang="zh-CN" altLang="en-US" sz="3200" b="1" dirty="0" smtClean="0">
                <a:solidFill>
                  <a:srgbClr val="0000FF"/>
                </a:solidFill>
                <a:latin typeface="+mj-ea"/>
                <a:ea typeface="+mj-ea"/>
                <a:sym typeface="+mn-ea"/>
              </a:rPr>
              <a:t>三季度查出隐患分布情况</a:t>
            </a:r>
            <a:endParaRPr lang="zh-CN" altLang="en-US" sz="3200" b="1" dirty="0" smtClean="0">
              <a:solidFill>
                <a:srgbClr val="0000FF"/>
              </a:solidFill>
              <a:latin typeface="+mj-ea"/>
              <a:ea typeface="+mj-ea"/>
              <a:sym typeface="+mn-ea"/>
            </a:endParaRPr>
          </a:p>
        </p:txBody>
      </p:sp>
      <p:sp>
        <p:nvSpPr>
          <p:cNvPr id="6" name="文本框 5"/>
          <p:cNvSpPr txBox="1"/>
          <p:nvPr/>
        </p:nvSpPr>
        <p:spPr>
          <a:xfrm>
            <a:off x="3287395" y="2059940"/>
            <a:ext cx="5544185" cy="370205"/>
          </a:xfrm>
          <a:prstGeom prst="rect">
            <a:avLst/>
          </a:prstGeom>
          <a:noFill/>
        </p:spPr>
        <p:txBody>
          <a:bodyPr wrap="square" rtlCol="0">
            <a:noAutofit/>
          </a:bodyPr>
          <a:p>
            <a:r>
              <a:rPr lang="zh-CN" altLang="en-US" sz="1600" b="1">
                <a:latin typeface="+mn-ea"/>
                <a:ea typeface="+mn-ea"/>
                <a:sym typeface="+mn-ea"/>
              </a:rPr>
              <a:t>图</a:t>
            </a:r>
            <a:r>
              <a:rPr lang="en-US" altLang="zh-CN" sz="1600" b="1">
                <a:latin typeface="+mn-ea"/>
                <a:ea typeface="+mn-ea"/>
                <a:sym typeface="+mn-ea"/>
              </a:rPr>
              <a:t>7</a:t>
            </a:r>
            <a:r>
              <a:rPr lang="en-US" altLang="zh-CN" sz="1600" b="1">
                <a:latin typeface="+mn-ea"/>
                <a:ea typeface="+mn-ea"/>
                <a:sym typeface="+mn-ea"/>
              </a:rPr>
              <a:t>  </a:t>
            </a:r>
            <a:r>
              <a:rPr lang="en-US" altLang="zh-CN" sz="1600" b="1">
                <a:latin typeface="+mn-ea"/>
                <a:ea typeface="+mn-ea"/>
              </a:rPr>
              <a:t>2026</a:t>
            </a:r>
            <a:r>
              <a:rPr lang="zh-CN" altLang="en-US" sz="1600" b="1">
                <a:latin typeface="+mn-ea"/>
                <a:ea typeface="+mn-ea"/>
              </a:rPr>
              <a:t>年二季度和三季度</a:t>
            </a:r>
            <a:r>
              <a:rPr lang="en-US" altLang="zh-CN" sz="1600" b="1">
                <a:latin typeface="+mn-ea"/>
                <a:ea typeface="+mn-ea"/>
              </a:rPr>
              <a:t>A</a:t>
            </a:r>
            <a:r>
              <a:rPr lang="zh-CN" altLang="en-US" sz="1600" b="1">
                <a:latin typeface="+mn-ea"/>
                <a:ea typeface="+mn-ea"/>
              </a:rPr>
              <a:t>级隐患查出人员类别对比图</a:t>
            </a:r>
            <a:endParaRPr lang="zh-CN" altLang="en-US" sz="1600" b="1">
              <a:latin typeface="+mn-ea"/>
              <a:ea typeface="+mn-ea"/>
            </a:endParaRPr>
          </a:p>
          <a:p>
            <a:endParaRPr lang="zh-CN" altLang="en-US" sz="1600" b="1">
              <a:latin typeface="+mn-ea"/>
              <a:ea typeface="+mn-ea"/>
            </a:endParaRPr>
          </a:p>
        </p:txBody>
      </p:sp>
      <p:pic>
        <p:nvPicPr>
          <p:cNvPr id="4" name="图片 -2147482453"/>
          <p:cNvPicPr/>
          <p:nvPr/>
        </p:nvPicPr>
        <p:blipFill>
          <a:blip r:embed="rId1"/>
          <a:stretch>
            <a:fillRect/>
          </a:stretch>
        </p:blipFill>
        <p:spPr>
          <a:xfrm>
            <a:off x="3143250" y="2492375"/>
            <a:ext cx="2880000" cy="2880000"/>
          </a:xfrm>
          <a:prstGeom prst="rect">
            <a:avLst/>
          </a:prstGeom>
          <a:noFill/>
          <a:ln w="9525" cap="flat" cmpd="sng">
            <a:solidFill>
              <a:srgbClr val="000000"/>
            </a:solidFill>
            <a:prstDash val="solid"/>
            <a:miter/>
            <a:headEnd type="none" w="med" len="med"/>
            <a:tailEnd type="none" w="med" len="med"/>
          </a:ln>
        </p:spPr>
      </p:pic>
      <p:pic>
        <p:nvPicPr>
          <p:cNvPr id="5" name="图片 -2147482452"/>
          <p:cNvPicPr/>
          <p:nvPr/>
        </p:nvPicPr>
        <p:blipFill>
          <a:blip r:embed="rId2"/>
          <a:stretch>
            <a:fillRect/>
          </a:stretch>
        </p:blipFill>
        <p:spPr>
          <a:xfrm>
            <a:off x="6096000" y="2492375"/>
            <a:ext cx="2880000" cy="2880000"/>
          </a:xfrm>
          <a:prstGeom prst="rect">
            <a:avLst/>
          </a:prstGeom>
          <a:noFill/>
          <a:ln w="9525" cap="flat" cmpd="sng">
            <a:solidFill>
              <a:srgbClr val="000000"/>
            </a:solidFill>
            <a:prstDash val="solid"/>
            <a:miter/>
            <a:headEnd type="none" w="med" len="med"/>
            <a:tailEnd type="none" w="med" len="med"/>
          </a:ln>
        </p:spPr>
      </p:pic>
      <p:sp>
        <p:nvSpPr>
          <p:cNvPr id="7" name="文本框 6"/>
          <p:cNvSpPr txBox="1"/>
          <p:nvPr/>
        </p:nvSpPr>
        <p:spPr>
          <a:xfrm>
            <a:off x="4296410" y="5434330"/>
            <a:ext cx="736600" cy="291465"/>
          </a:xfrm>
          <a:prstGeom prst="rect">
            <a:avLst/>
          </a:prstGeom>
          <a:noFill/>
        </p:spPr>
        <p:txBody>
          <a:bodyPr wrap="square" rtlCol="0">
            <a:spAutoFit/>
          </a:bodyPr>
          <a:p>
            <a:r>
              <a:rPr lang="zh-CN" altLang="en-US" sz="1300" b="1">
                <a:latin typeface="+mn-ea"/>
                <a:ea typeface="+mn-ea"/>
              </a:rPr>
              <a:t>二季度</a:t>
            </a:r>
            <a:endParaRPr lang="zh-CN" altLang="en-US" sz="1300" b="1">
              <a:latin typeface="+mn-ea"/>
              <a:ea typeface="+mn-ea"/>
            </a:endParaRPr>
          </a:p>
        </p:txBody>
      </p:sp>
      <p:sp>
        <p:nvSpPr>
          <p:cNvPr id="8" name="文本框 7"/>
          <p:cNvSpPr txBox="1"/>
          <p:nvPr/>
        </p:nvSpPr>
        <p:spPr>
          <a:xfrm>
            <a:off x="7103745" y="5444490"/>
            <a:ext cx="838200" cy="291465"/>
          </a:xfrm>
          <a:prstGeom prst="rect">
            <a:avLst/>
          </a:prstGeom>
          <a:noFill/>
        </p:spPr>
        <p:txBody>
          <a:bodyPr wrap="square" rtlCol="0">
            <a:spAutoFit/>
          </a:bodyPr>
          <a:p>
            <a:r>
              <a:rPr lang="zh-CN" altLang="en-US" sz="1300" b="1">
                <a:latin typeface="+mn-ea"/>
                <a:ea typeface="+mn-ea"/>
              </a:rPr>
              <a:t>三季度</a:t>
            </a:r>
            <a:endParaRPr lang="zh-CN" altLang="en-US" sz="1300" b="1">
              <a:latin typeface="+mn-ea"/>
              <a:ea typeface="+mn-ea"/>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643890" y="1826260"/>
            <a:ext cx="10798175" cy="503110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58800" algn="just">
              <a:lnSpc>
                <a:spcPts val="3600"/>
              </a:lnSpc>
              <a:buClrTx/>
              <a:buSzTx/>
              <a:buFontTx/>
              <a:extLst>
                <a:ext uri="{35155182-B16C-46BC-9424-99874614C6A1}">
                  <wpsdc:indentchars xmlns:wpsdc="http://www.wps.cn/officeDocument/2017/drawingmlCustomData" val="200" checksum="1956455923"/>
                </a:ext>
              </a:extLst>
            </a:pPr>
            <a:r>
              <a:rPr lang="zh-CN" altLang="en-US" sz="2200" b="1">
                <a:ea typeface="+mn-ea"/>
                <a:cs typeface="Arial" panose="020B0604020202020204" pitchFamily="34" charset="0"/>
                <a:sym typeface="+mn-ea"/>
              </a:rPr>
              <a:t>自《铜贵本部重复性隐患专项整治提升行动工作安排》下发以来，共检查标记重复性隐患</a:t>
            </a:r>
            <a:r>
              <a:rPr lang="en-US" altLang="zh-CN" sz="2200" b="1">
                <a:ea typeface="+mn-ea"/>
                <a:cs typeface="Arial" panose="020B0604020202020204" pitchFamily="34" charset="0"/>
                <a:sym typeface="+mn-ea"/>
              </a:rPr>
              <a:t>17</a:t>
            </a:r>
            <a:r>
              <a:rPr lang="zh-CN" altLang="en-US" sz="2200" b="1">
                <a:ea typeface="+mn-ea"/>
                <a:cs typeface="Arial" panose="020B0604020202020204" pitchFamily="34" charset="0"/>
                <a:sym typeface="+mn-ea"/>
              </a:rPr>
              <a:t>项，主要为设备设施隔离、防护类，高风险作业类，职业健康类；其中铜盐分厂</a:t>
            </a:r>
            <a:r>
              <a:rPr lang="en-US" altLang="zh-CN" sz="2200" b="1">
                <a:ea typeface="+mn-ea"/>
                <a:cs typeface="Arial" panose="020B0604020202020204" pitchFamily="34" charset="0"/>
                <a:sym typeface="+mn-ea"/>
              </a:rPr>
              <a:t>7</a:t>
            </a:r>
            <a:r>
              <a:rPr lang="zh-CN" altLang="en-US" sz="2200" b="1">
                <a:ea typeface="+mn-ea"/>
                <a:cs typeface="Arial" panose="020B0604020202020204" pitchFamily="34" charset="0"/>
                <a:sym typeface="+mn-ea"/>
              </a:rPr>
              <a:t>项，电解二分厂</a:t>
            </a:r>
            <a:r>
              <a:rPr lang="en-US" altLang="zh-CN" sz="2200" b="1">
                <a:ea typeface="+mn-ea"/>
                <a:cs typeface="Arial" panose="020B0604020202020204" pitchFamily="34" charset="0"/>
                <a:sym typeface="+mn-ea"/>
              </a:rPr>
              <a:t>3</a:t>
            </a:r>
            <a:r>
              <a:rPr lang="zh-CN" altLang="en-US" sz="2200" b="1">
                <a:ea typeface="+mn-ea"/>
                <a:cs typeface="Arial" panose="020B0604020202020204" pitchFamily="34" charset="0"/>
                <a:sym typeface="+mn-ea"/>
              </a:rPr>
              <a:t>项，熔炼一分厂</a:t>
            </a:r>
            <a:r>
              <a:rPr lang="en-US" altLang="zh-CN" sz="2200" b="1">
                <a:ea typeface="+mn-ea"/>
                <a:cs typeface="Arial" panose="020B0604020202020204" pitchFamily="34" charset="0"/>
                <a:sym typeface="+mn-ea"/>
              </a:rPr>
              <a:t>2</a:t>
            </a:r>
            <a:r>
              <a:rPr lang="zh-CN" altLang="en-US" sz="2200" b="1">
                <a:ea typeface="+mn-ea"/>
                <a:cs typeface="Arial" panose="020B0604020202020204" pitchFamily="34" charset="0"/>
                <a:sym typeface="+mn-ea"/>
              </a:rPr>
              <a:t>项，硫酸分厂</a:t>
            </a:r>
            <a:r>
              <a:rPr lang="en-US" altLang="zh-CN" sz="2200" b="1">
                <a:ea typeface="+mn-ea"/>
                <a:cs typeface="Arial" panose="020B0604020202020204" pitchFamily="34" charset="0"/>
                <a:sym typeface="+mn-ea"/>
              </a:rPr>
              <a:t>2</a:t>
            </a:r>
            <a:r>
              <a:rPr lang="zh-CN" altLang="en-US" sz="2200" b="1">
                <a:ea typeface="+mn-ea"/>
                <a:cs typeface="Arial" panose="020B0604020202020204" pitchFamily="34" charset="0"/>
                <a:sym typeface="+mn-ea"/>
              </a:rPr>
              <a:t>项，贵金属冶炼分厂</a:t>
            </a:r>
            <a:r>
              <a:rPr lang="en-US" altLang="zh-CN" sz="2200" b="1">
                <a:ea typeface="+mn-ea"/>
                <a:cs typeface="Arial" panose="020B0604020202020204" pitchFamily="34" charset="0"/>
                <a:sym typeface="+mn-ea"/>
              </a:rPr>
              <a:t>1</a:t>
            </a:r>
            <a:r>
              <a:rPr lang="zh-CN" altLang="en-US" sz="2200" b="1">
                <a:ea typeface="+mn-ea"/>
                <a:cs typeface="Arial" panose="020B0604020202020204" pitchFamily="34" charset="0"/>
                <a:sym typeface="+mn-ea"/>
              </a:rPr>
              <a:t>项，铜选矿分厂</a:t>
            </a:r>
            <a:r>
              <a:rPr lang="en-US" altLang="zh-CN" sz="2200" b="1">
                <a:ea typeface="+mn-ea"/>
                <a:cs typeface="Arial" panose="020B0604020202020204" pitchFamily="34" charset="0"/>
                <a:sym typeface="+mn-ea"/>
              </a:rPr>
              <a:t>1</a:t>
            </a:r>
            <a:r>
              <a:rPr lang="zh-CN" altLang="en-US" sz="2200" b="1">
                <a:ea typeface="+mn-ea"/>
                <a:cs typeface="Arial" panose="020B0604020202020204" pitchFamily="34" charset="0"/>
                <a:sym typeface="+mn-ea"/>
              </a:rPr>
              <a:t>项，电解一分厂</a:t>
            </a:r>
            <a:r>
              <a:rPr lang="en-US" altLang="zh-CN" sz="2200" b="1">
                <a:ea typeface="+mn-ea"/>
                <a:cs typeface="Arial" panose="020B0604020202020204" pitchFamily="34" charset="0"/>
                <a:sym typeface="+mn-ea"/>
              </a:rPr>
              <a:t>1</a:t>
            </a:r>
            <a:r>
              <a:rPr lang="zh-CN" altLang="en-US" sz="2200" b="1">
                <a:ea typeface="+mn-ea"/>
                <a:cs typeface="Arial" panose="020B0604020202020204" pitchFamily="34" charset="0"/>
                <a:sym typeface="+mn-ea"/>
              </a:rPr>
              <a:t>项。</a:t>
            </a:r>
            <a:endParaRPr lang="zh-CN" altLang="en-US" sz="2200" b="1">
              <a:ea typeface="+mn-ea"/>
              <a:cs typeface="Arial" panose="020B0604020202020204" pitchFamily="34" charset="0"/>
              <a:sym typeface="+mn-ea"/>
            </a:endParaRPr>
          </a:p>
          <a:p>
            <a:pPr indent="558800" algn="just">
              <a:lnSpc>
                <a:spcPts val="3600"/>
              </a:lnSpc>
              <a:buClrTx/>
              <a:buSzTx/>
              <a:buFontTx/>
              <a:extLst>
                <a:ext uri="{35155182-B16C-46BC-9424-99874614C6A1}">
                  <wpsdc:indentchars xmlns:wpsdc="http://www.wps.cn/officeDocument/2017/drawingmlCustomData" val="200" checksum="1956455923"/>
                </a:ext>
              </a:extLst>
            </a:pPr>
            <a:r>
              <a:rPr lang="zh-CN" altLang="en-US" sz="2200" b="1">
                <a:ea typeface="+mn-ea"/>
                <a:cs typeface="Arial" panose="020B0604020202020204" pitchFamily="34" charset="0"/>
                <a:sym typeface="+mn-ea"/>
              </a:rPr>
              <a:t>电解二分厂、硫酸分厂、熔炼二分厂针对重复性安全隐患常态化治理措施相对较好。分厂利用每周分厂调度会、班组安全会，组织全员学习公司安全督查通报，强化员工风险防范意识。在每周综合检查、专业化检查过程中，对照公司通报的重复性隐患开展举一反三排查，对排查出的重复性隐患在检查通报中重点标记，做到早发现、早整改。其他分厂在重复性隐患常态化治理方面的措施一般，治理效果不明显</a:t>
            </a:r>
            <a:r>
              <a:rPr lang="zh-CN" altLang="en-US" sz="2400" b="1">
                <a:ea typeface="+mn-ea"/>
                <a:cs typeface="Arial" panose="020B0604020202020204" pitchFamily="34" charset="0"/>
                <a:sym typeface="+mn-ea"/>
              </a:rPr>
              <a:t>。</a:t>
            </a: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482600" algn="just">
              <a:lnSpc>
                <a:spcPts val="2800"/>
              </a:lnSpc>
              <a:buClrTx/>
              <a:buSzTx/>
              <a:buFontTx/>
              <a:extLst>
                <a:ext uri="{35155182-B16C-46BC-9424-99874614C6A1}">
                  <wpsdc:indentchars xmlns:wpsdc="http://www.wps.cn/officeDocument/2017/drawingmlCustomData" val="200" checksum="2980959856"/>
                </a:ext>
              </a:extLst>
            </a:pPr>
            <a:endParaRPr lang="zh-CN" altLang="en-US" sz="1900" b="1">
              <a:ea typeface="+mn-ea"/>
              <a:cs typeface="Arial" panose="020B0604020202020204" pitchFamily="34" charset="0"/>
              <a:sym typeface="+mn-ea"/>
            </a:endParaRPr>
          </a:p>
          <a:p>
            <a:pPr indent="482600" algn="just">
              <a:lnSpc>
                <a:spcPts val="2800"/>
              </a:lnSpc>
              <a:buClrTx/>
              <a:buSzTx/>
              <a:buFontTx/>
              <a:extLst>
                <a:ext uri="{35155182-B16C-46BC-9424-99874614C6A1}">
                  <wpsdc:indentchars xmlns:wpsdc="http://www.wps.cn/officeDocument/2017/drawingmlCustomData" val="200" checksum="2980959856"/>
                </a:ext>
              </a:extLst>
            </a:pPr>
            <a:endParaRPr lang="zh-CN" altLang="en-US" sz="1900" b="1">
              <a:ea typeface="+mn-ea"/>
              <a:cs typeface="Arial" panose="020B0604020202020204" pitchFamily="34" charset="0"/>
              <a:sym typeface="+mn-ea"/>
            </a:endParaRPr>
          </a:p>
        </p:txBody>
      </p:sp>
      <p:sp>
        <p:nvSpPr>
          <p:cNvPr id="2" name="Text Box 5"/>
          <p:cNvSpPr txBox="1">
            <a:spLocks noChangeArrowheads="1"/>
          </p:cNvSpPr>
          <p:nvPr/>
        </p:nvSpPr>
        <p:spPr bwMode="auto">
          <a:xfrm>
            <a:off x="479425" y="260350"/>
            <a:ext cx="866203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sym typeface="+mn-ea"/>
              </a:rPr>
              <a:t>三、</a:t>
            </a:r>
            <a:r>
              <a:rPr lang="zh-CN" altLang="en-US" sz="4000" b="1" dirty="0">
                <a:solidFill>
                  <a:srgbClr val="0000FF"/>
                </a:solidFill>
                <a:latin typeface="+mj-ea"/>
                <a:ea typeface="+mj-ea"/>
                <a:sym typeface="+mn-ea"/>
              </a:rPr>
              <a:t>风险管控隐患治理情况</a:t>
            </a:r>
            <a:endParaRPr lang="zh-CN" altLang="en-US" sz="4000" b="1" dirty="0">
              <a:solidFill>
                <a:srgbClr val="0000FF"/>
              </a:solidFill>
              <a:latin typeface="+mj-ea"/>
              <a:ea typeface="+mj-ea"/>
              <a:sym typeface="+mn-ea"/>
            </a:endParaRPr>
          </a:p>
        </p:txBody>
      </p:sp>
      <p:sp>
        <p:nvSpPr>
          <p:cNvPr id="14" name="文本框 13"/>
          <p:cNvSpPr txBox="1"/>
          <p:nvPr/>
        </p:nvSpPr>
        <p:spPr>
          <a:xfrm>
            <a:off x="5373274" y="7004215"/>
            <a:ext cx="5080000" cy="660400"/>
          </a:xfrm>
          <a:prstGeom prst="rect">
            <a:avLst/>
          </a:prstGeom>
        </p:spPr>
        <p:txBody>
          <a:bodyPr>
            <a:spAutoFit/>
          </a:bodyPr>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3" name="Text Box 5"/>
          <p:cNvSpPr txBox="1">
            <a:spLocks noChangeArrowheads="1"/>
          </p:cNvSpPr>
          <p:nvPr/>
        </p:nvSpPr>
        <p:spPr bwMode="auto">
          <a:xfrm>
            <a:off x="1055370" y="894715"/>
            <a:ext cx="6714490"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just">
              <a:lnSpc>
                <a:spcPct val="150000"/>
              </a:lnSpc>
              <a:buClrTx/>
              <a:buSzTx/>
              <a:buFontTx/>
            </a:pPr>
            <a:r>
              <a:rPr lang="zh-CN" altLang="en-US" sz="3200" b="1" dirty="0">
                <a:solidFill>
                  <a:srgbClr val="0000FF"/>
                </a:solidFill>
                <a:latin typeface="+mj-ea"/>
                <a:ea typeface="+mj-ea"/>
              </a:rPr>
              <a:t>（二）</a:t>
            </a:r>
            <a:r>
              <a:rPr lang="en-US" altLang="zh-CN" sz="3200" b="1" dirty="0">
                <a:solidFill>
                  <a:srgbClr val="0000FF"/>
                </a:solidFill>
                <a:latin typeface="+mn-ea"/>
                <a:ea typeface="+mn-ea"/>
                <a:sym typeface="+mn-ea"/>
              </a:rPr>
              <a:t>重复性隐患治理情况</a:t>
            </a:r>
            <a:endParaRPr lang="zh-CN" altLang="en-US" sz="3200" b="1" dirty="0" smtClean="0">
              <a:solidFill>
                <a:srgbClr val="0000FF"/>
              </a:solidFill>
              <a:latin typeface="+mj-ea"/>
              <a:ea typeface="+mj-ea"/>
              <a:sym typeface="+mn-ea"/>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643890" y="1752600"/>
            <a:ext cx="10798175" cy="510476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3000"/>
              </a:lnSpc>
              <a:buClrTx/>
              <a:buSzTx/>
              <a:buFontTx/>
              <a:extLst>
                <a:ext uri="{35155182-B16C-46BC-9424-99874614C6A1}">
                  <wpsdc:indentchars xmlns:wpsdc="http://www.wps.cn/officeDocument/2017/drawingmlCustomData" val="200" checksum="282533468"/>
                </a:ext>
              </a:extLst>
            </a:pPr>
            <a:r>
              <a:rPr lang="en-US" altLang="zh-CN" sz="2000" b="1">
                <a:ea typeface="+mn-ea"/>
                <a:cs typeface="Arial" panose="020B0604020202020204" pitchFamily="34" charset="0"/>
                <a:sym typeface="+mn-ea"/>
              </a:rPr>
              <a:t>1-9</a:t>
            </a:r>
            <a:r>
              <a:rPr lang="zh-CN" altLang="en-US" sz="2000" b="1">
                <a:ea typeface="+mn-ea"/>
                <a:cs typeface="Arial" panose="020B0604020202020204" pitchFamily="34" charset="0"/>
                <a:sym typeface="+mn-ea"/>
              </a:rPr>
              <a:t>月公司累计排查重大事故隐患</a:t>
            </a:r>
            <a:r>
              <a:rPr lang="en-US" altLang="zh-CN" sz="2000" b="1">
                <a:ea typeface="+mn-ea"/>
                <a:cs typeface="Arial" panose="020B0604020202020204" pitchFamily="34" charset="0"/>
                <a:sym typeface="+mn-ea"/>
              </a:rPr>
              <a:t>5</a:t>
            </a:r>
            <a:r>
              <a:rPr lang="zh-CN" altLang="en-US" sz="2000" b="1">
                <a:ea typeface="+mn-ea"/>
                <a:cs typeface="Arial" panose="020B0604020202020204" pitchFamily="34" charset="0"/>
                <a:sym typeface="+mn-ea"/>
              </a:rPr>
              <a:t>项，现已全部完成整改核销。隐患覆盖作业布局、消防设施、特种设备、有限空间辨识等关键领域。后续将持续深化高风险区域隐患治理，坚决防范同类重大隐患重复发生。</a:t>
            </a:r>
            <a:endParaRPr lang="zh-CN" altLang="en-US" sz="20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482600" algn="just">
              <a:lnSpc>
                <a:spcPts val="2800"/>
              </a:lnSpc>
              <a:buClrTx/>
              <a:buSzTx/>
              <a:buFontTx/>
              <a:extLst>
                <a:ext uri="{35155182-B16C-46BC-9424-99874614C6A1}">
                  <wpsdc:indentchars xmlns:wpsdc="http://www.wps.cn/officeDocument/2017/drawingmlCustomData" val="200" checksum="2980959856"/>
                </a:ext>
              </a:extLst>
            </a:pPr>
            <a:endParaRPr lang="zh-CN" altLang="en-US" sz="1900" b="1">
              <a:ea typeface="+mn-ea"/>
              <a:cs typeface="Arial" panose="020B0604020202020204" pitchFamily="34" charset="0"/>
              <a:sym typeface="+mn-ea"/>
            </a:endParaRPr>
          </a:p>
          <a:p>
            <a:pPr indent="482600" algn="just">
              <a:lnSpc>
                <a:spcPts val="2800"/>
              </a:lnSpc>
              <a:buClrTx/>
              <a:buSzTx/>
              <a:buFontTx/>
              <a:extLst>
                <a:ext uri="{35155182-B16C-46BC-9424-99874614C6A1}">
                  <wpsdc:indentchars xmlns:wpsdc="http://www.wps.cn/officeDocument/2017/drawingmlCustomData" val="200" checksum="2980959856"/>
                </a:ext>
              </a:extLst>
            </a:pPr>
            <a:endParaRPr lang="zh-CN" altLang="en-US" sz="1900" b="1">
              <a:ea typeface="+mn-ea"/>
              <a:cs typeface="Arial" panose="020B0604020202020204" pitchFamily="34" charset="0"/>
              <a:sym typeface="+mn-ea"/>
            </a:endParaRPr>
          </a:p>
        </p:txBody>
      </p:sp>
      <p:sp>
        <p:nvSpPr>
          <p:cNvPr id="2" name="Text Box 5"/>
          <p:cNvSpPr txBox="1">
            <a:spLocks noChangeArrowheads="1"/>
          </p:cNvSpPr>
          <p:nvPr/>
        </p:nvSpPr>
        <p:spPr bwMode="auto">
          <a:xfrm>
            <a:off x="479425" y="260350"/>
            <a:ext cx="866203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sym typeface="+mn-ea"/>
              </a:rPr>
              <a:t>三、</a:t>
            </a:r>
            <a:r>
              <a:rPr lang="zh-CN" altLang="en-US" sz="4000" b="1" dirty="0">
                <a:solidFill>
                  <a:srgbClr val="0000FF"/>
                </a:solidFill>
                <a:latin typeface="+mj-ea"/>
                <a:ea typeface="+mj-ea"/>
                <a:sym typeface="+mn-ea"/>
              </a:rPr>
              <a:t>风险管控隐患治理情况</a:t>
            </a:r>
            <a:endParaRPr lang="zh-CN" altLang="en-US" sz="4000" b="1" dirty="0">
              <a:solidFill>
                <a:srgbClr val="0000FF"/>
              </a:solidFill>
              <a:latin typeface="+mj-ea"/>
              <a:ea typeface="+mj-ea"/>
              <a:sym typeface="+mn-ea"/>
            </a:endParaRPr>
          </a:p>
        </p:txBody>
      </p:sp>
      <p:sp>
        <p:nvSpPr>
          <p:cNvPr id="14" name="文本框 13"/>
          <p:cNvSpPr txBox="1"/>
          <p:nvPr/>
        </p:nvSpPr>
        <p:spPr>
          <a:xfrm>
            <a:off x="5373274" y="7004215"/>
            <a:ext cx="5080000" cy="660400"/>
          </a:xfrm>
          <a:prstGeom prst="rect">
            <a:avLst/>
          </a:prstGeom>
        </p:spPr>
        <p:txBody>
          <a:bodyPr>
            <a:spAutoFit/>
          </a:bodyPr>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3" name="Text Box 5"/>
          <p:cNvSpPr txBox="1">
            <a:spLocks noChangeArrowheads="1"/>
          </p:cNvSpPr>
          <p:nvPr/>
        </p:nvSpPr>
        <p:spPr bwMode="auto">
          <a:xfrm>
            <a:off x="1055370" y="894715"/>
            <a:ext cx="6714490"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3200" b="1" dirty="0">
                <a:solidFill>
                  <a:srgbClr val="0000FF"/>
                </a:solidFill>
                <a:latin typeface="+mj-ea"/>
                <a:ea typeface="+mj-ea"/>
              </a:rPr>
              <a:t>（三）</a:t>
            </a:r>
            <a:r>
              <a:rPr lang="en-US" altLang="zh-CN" sz="3200" b="1" dirty="0">
                <a:solidFill>
                  <a:srgbClr val="0000FF"/>
                </a:solidFill>
                <a:latin typeface="+mn-ea"/>
                <a:ea typeface="+mn-ea"/>
                <a:sym typeface="+mn-ea"/>
              </a:rPr>
              <a:t>重大事故隐患整改情况</a:t>
            </a:r>
            <a:endParaRPr lang="zh-CN" altLang="en-US" sz="3200" b="1" dirty="0" smtClean="0">
              <a:solidFill>
                <a:srgbClr val="0000FF"/>
              </a:solidFill>
              <a:latin typeface="+mj-ea"/>
              <a:ea typeface="+mj-ea"/>
              <a:sym typeface="+mn-ea"/>
            </a:endParaRPr>
          </a:p>
        </p:txBody>
      </p:sp>
      <p:sp>
        <p:nvSpPr>
          <p:cNvPr id="6" name="文本框 5"/>
          <p:cNvSpPr txBox="1"/>
          <p:nvPr/>
        </p:nvSpPr>
        <p:spPr>
          <a:xfrm>
            <a:off x="3586480" y="3202305"/>
            <a:ext cx="5029200" cy="370205"/>
          </a:xfrm>
          <a:prstGeom prst="rect">
            <a:avLst/>
          </a:prstGeom>
          <a:noFill/>
        </p:spPr>
        <p:txBody>
          <a:bodyPr wrap="square" rtlCol="0">
            <a:noAutofit/>
          </a:bodyPr>
          <a:p>
            <a:r>
              <a:rPr lang="zh-CN" sz="1600" b="1">
                <a:latin typeface="+mn-ea"/>
                <a:ea typeface="+mn-ea"/>
              </a:rPr>
              <a:t>表</a:t>
            </a:r>
            <a:r>
              <a:rPr lang="en-US" altLang="zh-CN" sz="1600" b="1">
                <a:latin typeface="+mn-ea"/>
                <a:ea typeface="+mn-ea"/>
              </a:rPr>
              <a:t>1 2026</a:t>
            </a:r>
            <a:r>
              <a:rPr lang="zh-CN" altLang="en-US" sz="1600" b="1">
                <a:latin typeface="+mn-ea"/>
                <a:ea typeface="+mn-ea"/>
              </a:rPr>
              <a:t>年</a:t>
            </a:r>
            <a:r>
              <a:rPr lang="en-US" altLang="zh-CN" sz="1600" b="1">
                <a:latin typeface="+mn-ea"/>
                <a:ea typeface="+mn-ea"/>
              </a:rPr>
              <a:t>1—9</a:t>
            </a:r>
            <a:r>
              <a:rPr lang="zh-CN" altLang="en-US" sz="1600" b="1">
                <a:latin typeface="+mn-ea"/>
                <a:ea typeface="+mn-ea"/>
              </a:rPr>
              <a:t>月累计重大事故隐患排查及治理情况</a:t>
            </a:r>
            <a:endParaRPr lang="zh-CN" altLang="en-US" sz="1600" b="1">
              <a:latin typeface="+mn-ea"/>
              <a:ea typeface="+mn-ea"/>
            </a:endParaRPr>
          </a:p>
        </p:txBody>
      </p:sp>
      <p:pic>
        <p:nvPicPr>
          <p:cNvPr id="4" name="图片 -2147482448"/>
          <p:cNvPicPr/>
          <p:nvPr/>
        </p:nvPicPr>
        <p:blipFill>
          <a:blip r:embed="rId1"/>
          <a:stretch>
            <a:fillRect/>
          </a:stretch>
        </p:blipFill>
        <p:spPr>
          <a:xfrm>
            <a:off x="3575368" y="3572510"/>
            <a:ext cx="5040000" cy="2880000"/>
          </a:xfrm>
          <a:prstGeom prst="rect">
            <a:avLst/>
          </a:prstGeom>
          <a:noFill/>
          <a:ln w="9525" cap="flat" cmpd="sng">
            <a:solidFill>
              <a:srgbClr val="000000"/>
            </a:solidFill>
            <a:prstDash val="solid"/>
            <a:miter/>
            <a:headEnd type="none" w="med" len="med"/>
            <a:tailEnd type="none" w="med" len="med"/>
          </a:ln>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643890" y="1480820"/>
            <a:ext cx="6459220" cy="509079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482600" algn="just">
              <a:lnSpc>
                <a:spcPts val="2800"/>
              </a:lnSpc>
              <a:buClrTx/>
              <a:buSzTx/>
              <a:buFontTx/>
              <a:extLst>
                <a:ext uri="{35155182-B16C-46BC-9424-99874614C6A1}">
                  <wpsdc:indentchars xmlns:wpsdc="http://www.wps.cn/officeDocument/2017/drawingmlCustomData" val="200" checksum="2980959856"/>
                </a:ext>
              </a:extLst>
            </a:pPr>
            <a:endParaRPr lang="zh-CN" altLang="en-US" sz="1900" b="1">
              <a:ea typeface="+mn-ea"/>
              <a:cs typeface="Arial" panose="020B0604020202020204" pitchFamily="34" charset="0"/>
              <a:sym typeface="+mn-ea"/>
            </a:endParaRPr>
          </a:p>
          <a:p>
            <a:pPr indent="482600" algn="just">
              <a:lnSpc>
                <a:spcPts val="2800"/>
              </a:lnSpc>
              <a:buClrTx/>
              <a:buSzTx/>
              <a:buFontTx/>
              <a:extLst>
                <a:ext uri="{35155182-B16C-46BC-9424-99874614C6A1}">
                  <wpsdc:indentchars xmlns:wpsdc="http://www.wps.cn/officeDocument/2017/drawingmlCustomData" val="200" checksum="2980959856"/>
                </a:ext>
              </a:extLst>
            </a:pPr>
            <a:endParaRPr lang="zh-CN" altLang="en-US" sz="1900" b="1">
              <a:ea typeface="+mn-ea"/>
              <a:cs typeface="Arial" panose="020B0604020202020204" pitchFamily="34" charset="0"/>
              <a:sym typeface="+mn-ea"/>
            </a:endParaRPr>
          </a:p>
        </p:txBody>
      </p:sp>
      <p:sp>
        <p:nvSpPr>
          <p:cNvPr id="2" name="Text Box 5"/>
          <p:cNvSpPr txBox="1">
            <a:spLocks noChangeArrowheads="1"/>
          </p:cNvSpPr>
          <p:nvPr/>
        </p:nvSpPr>
        <p:spPr bwMode="auto">
          <a:xfrm>
            <a:off x="479425" y="260350"/>
            <a:ext cx="866203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sym typeface="+mn-ea"/>
              </a:rPr>
              <a:t>三、</a:t>
            </a:r>
            <a:r>
              <a:rPr lang="zh-CN" altLang="en-US" sz="4000" b="1" dirty="0">
                <a:solidFill>
                  <a:srgbClr val="0000FF"/>
                </a:solidFill>
                <a:latin typeface="+mj-ea"/>
                <a:ea typeface="+mj-ea"/>
                <a:sym typeface="+mn-ea"/>
              </a:rPr>
              <a:t>风险管控隐患治理情况</a:t>
            </a:r>
            <a:endParaRPr lang="zh-CN" altLang="en-US" sz="4000" b="1" dirty="0">
              <a:solidFill>
                <a:srgbClr val="0000FF"/>
              </a:solidFill>
              <a:latin typeface="+mj-ea"/>
              <a:ea typeface="+mj-ea"/>
              <a:sym typeface="+mn-ea"/>
            </a:endParaRPr>
          </a:p>
        </p:txBody>
      </p:sp>
      <p:sp>
        <p:nvSpPr>
          <p:cNvPr id="14" name="文本框 13"/>
          <p:cNvSpPr txBox="1"/>
          <p:nvPr/>
        </p:nvSpPr>
        <p:spPr>
          <a:xfrm>
            <a:off x="5373274" y="7004215"/>
            <a:ext cx="5080000" cy="660400"/>
          </a:xfrm>
          <a:prstGeom prst="rect">
            <a:avLst/>
          </a:prstGeom>
        </p:spPr>
        <p:txBody>
          <a:bodyPr>
            <a:spAutoFit/>
          </a:bodyPr>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3" name="Text Box 5"/>
          <p:cNvSpPr txBox="1">
            <a:spLocks noChangeArrowheads="1"/>
          </p:cNvSpPr>
          <p:nvPr/>
        </p:nvSpPr>
        <p:spPr bwMode="auto">
          <a:xfrm>
            <a:off x="1055370" y="1196340"/>
            <a:ext cx="671449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3800"/>
              </a:lnSpc>
            </a:pPr>
            <a:r>
              <a:rPr lang="zh-CN" altLang="en-US" sz="3200" b="1" dirty="0">
                <a:solidFill>
                  <a:srgbClr val="0000FF"/>
                </a:solidFill>
                <a:latin typeface="+mj-ea"/>
                <a:ea typeface="+mj-ea"/>
              </a:rPr>
              <a:t>（四）</a:t>
            </a:r>
            <a:r>
              <a:rPr lang="en-US" altLang="zh-CN" sz="3200" b="1" dirty="0">
                <a:solidFill>
                  <a:srgbClr val="0000FF"/>
                </a:solidFill>
                <a:latin typeface="+mn-ea"/>
                <a:ea typeface="+mn-ea"/>
                <a:sym typeface="+mn-ea"/>
              </a:rPr>
              <a:t>1-8月安全警示情况</a:t>
            </a:r>
            <a:endParaRPr lang="zh-CN" altLang="en-US" sz="3200" b="1" dirty="0" smtClean="0">
              <a:solidFill>
                <a:srgbClr val="0000FF"/>
              </a:solidFill>
              <a:latin typeface="+mj-ea"/>
              <a:ea typeface="+mj-ea"/>
              <a:sym typeface="+mn-ea"/>
            </a:endParaRPr>
          </a:p>
        </p:txBody>
      </p:sp>
      <p:sp>
        <p:nvSpPr>
          <p:cNvPr id="4" name="Rectangle 3"/>
          <p:cNvSpPr txBox="1">
            <a:spLocks noChangeArrowheads="1"/>
          </p:cNvSpPr>
          <p:nvPr/>
        </p:nvSpPr>
        <p:spPr bwMode="auto">
          <a:xfrm>
            <a:off x="6758940" y="2011680"/>
            <a:ext cx="5086985" cy="475297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457200" algn="just">
              <a:lnSpc>
                <a:spcPts val="3200"/>
              </a:lnSpc>
              <a:buClrTx/>
              <a:buSzTx/>
              <a:buFontTx/>
              <a:extLst>
                <a:ext uri="{35155182-B16C-46BC-9424-99874614C6A1}">
                  <wpsdc:indentchars xmlns:wpsdc="http://www.wps.cn/officeDocument/2017/drawingmlCustomData" val="200" checksum="59296752"/>
                </a:ext>
              </a:extLst>
            </a:pPr>
            <a:r>
              <a:rPr lang="en-US" altLang="zh-CN" sz="1800" b="1">
                <a:ea typeface="+mn-ea"/>
                <a:cs typeface="Arial" panose="020B0604020202020204" pitchFamily="34" charset="0"/>
                <a:sym typeface="+mn-ea"/>
              </a:rPr>
              <a:t>1-8</a:t>
            </a:r>
            <a:r>
              <a:rPr lang="zh-CN" altLang="en-US" sz="1800" b="1">
                <a:ea typeface="+mn-ea"/>
                <a:cs typeface="Arial" panose="020B0604020202020204" pitchFamily="34" charset="0"/>
                <a:sym typeface="+mn-ea"/>
              </a:rPr>
              <a:t>月安全预警集中在贵金属冶炼分厂、熔炼一分厂、硫酸分厂三家单位。贵金属冶炼分厂橙色预警</a:t>
            </a:r>
            <a:r>
              <a:rPr lang="en-US" altLang="zh-CN" sz="1800" b="1">
                <a:ea typeface="+mn-ea"/>
                <a:cs typeface="Arial" panose="020B0604020202020204" pitchFamily="34" charset="0"/>
                <a:sym typeface="+mn-ea"/>
              </a:rPr>
              <a:t>1</a:t>
            </a:r>
            <a:r>
              <a:rPr lang="zh-CN" altLang="en-US" sz="1800" b="1">
                <a:ea typeface="+mn-ea"/>
                <a:cs typeface="Arial" panose="020B0604020202020204" pitchFamily="34" charset="0"/>
                <a:sym typeface="+mn-ea"/>
              </a:rPr>
              <a:t>次、黄色预警</a:t>
            </a:r>
            <a:r>
              <a:rPr lang="en-US" altLang="zh-CN" sz="1800" b="1">
                <a:ea typeface="+mn-ea"/>
                <a:cs typeface="Arial" panose="020B0604020202020204" pitchFamily="34" charset="0"/>
                <a:sym typeface="+mn-ea"/>
              </a:rPr>
              <a:t>6</a:t>
            </a:r>
            <a:r>
              <a:rPr lang="zh-CN" altLang="en-US" sz="1800" b="1">
                <a:ea typeface="+mn-ea"/>
                <a:cs typeface="Arial" panose="020B0604020202020204" pitchFamily="34" charset="0"/>
                <a:sym typeface="+mn-ea"/>
              </a:rPr>
              <a:t>次、蓝色预警</a:t>
            </a:r>
            <a:r>
              <a:rPr lang="en-US" altLang="zh-CN" sz="1800" b="1">
                <a:ea typeface="+mn-ea"/>
                <a:cs typeface="Arial" panose="020B0604020202020204" pitchFamily="34" charset="0"/>
                <a:sym typeface="+mn-ea"/>
              </a:rPr>
              <a:t>2</a:t>
            </a:r>
            <a:r>
              <a:rPr lang="zh-CN" altLang="en-US" sz="1800" b="1">
                <a:ea typeface="+mn-ea"/>
                <a:cs typeface="Arial" panose="020B0604020202020204" pitchFamily="34" charset="0"/>
                <a:sym typeface="+mn-ea"/>
              </a:rPr>
              <a:t>次；熔炼一分厂黄色和蓝色预警各</a:t>
            </a:r>
            <a:r>
              <a:rPr lang="en-US" altLang="zh-CN" sz="1800" b="1">
                <a:ea typeface="+mn-ea"/>
                <a:cs typeface="Arial" panose="020B0604020202020204" pitchFamily="34" charset="0"/>
                <a:sym typeface="+mn-ea"/>
              </a:rPr>
              <a:t>1</a:t>
            </a:r>
            <a:r>
              <a:rPr lang="zh-CN" altLang="en-US" sz="1800" b="1">
                <a:ea typeface="+mn-ea"/>
                <a:cs typeface="Arial" panose="020B0604020202020204" pitchFamily="34" charset="0"/>
                <a:sym typeface="+mn-ea"/>
              </a:rPr>
              <a:t>次；硫酸分厂黄色预警</a:t>
            </a:r>
            <a:r>
              <a:rPr lang="en-US" altLang="zh-CN" sz="1800" b="1">
                <a:ea typeface="+mn-ea"/>
                <a:cs typeface="Arial" panose="020B0604020202020204" pitchFamily="34" charset="0"/>
                <a:sym typeface="+mn-ea"/>
              </a:rPr>
              <a:t>1</a:t>
            </a:r>
            <a:r>
              <a:rPr lang="zh-CN" altLang="en-US" sz="1800" b="1">
                <a:ea typeface="+mn-ea"/>
                <a:cs typeface="Arial" panose="020B0604020202020204" pitchFamily="34" charset="0"/>
                <a:sym typeface="+mn-ea"/>
              </a:rPr>
              <a:t>次、蓝色预警</a:t>
            </a:r>
            <a:r>
              <a:rPr lang="en-US" altLang="zh-CN" sz="1800" b="1">
                <a:ea typeface="+mn-ea"/>
                <a:cs typeface="Arial" panose="020B0604020202020204" pitchFamily="34" charset="0"/>
                <a:sym typeface="+mn-ea"/>
              </a:rPr>
              <a:t>5</a:t>
            </a:r>
            <a:r>
              <a:rPr lang="zh-CN" altLang="en-US" sz="1800" b="1">
                <a:ea typeface="+mn-ea"/>
                <a:cs typeface="Arial" panose="020B0604020202020204" pitchFamily="34" charset="0"/>
                <a:sym typeface="+mn-ea"/>
              </a:rPr>
              <a:t>次。其中</a:t>
            </a:r>
            <a:r>
              <a:rPr lang="en-US" altLang="zh-CN" sz="1800" b="1">
                <a:ea typeface="+mn-ea"/>
                <a:cs typeface="Arial" panose="020B0604020202020204" pitchFamily="34" charset="0"/>
                <a:sym typeface="+mn-ea"/>
              </a:rPr>
              <a:t>8</a:t>
            </a:r>
            <a:r>
              <a:rPr lang="zh-CN" altLang="en-US" sz="1800" b="1">
                <a:ea typeface="+mn-ea"/>
                <a:cs typeface="Arial" panose="020B0604020202020204" pitchFamily="34" charset="0"/>
                <a:sym typeface="+mn-ea"/>
              </a:rPr>
              <a:t>月份贵金属冶炼分厂提出橙色预警，是由于短时间内出现特种设备与非常规作业管理失控、工器具使用违规、安全监测与防护设施失效、安全教育培训不实、工艺设备故障引发事故（</a:t>
            </a:r>
            <a:r>
              <a:rPr lang="en-US" altLang="zh-CN" sz="1800" b="1">
                <a:ea typeface="+mn-ea"/>
                <a:cs typeface="Arial" panose="020B0604020202020204" pitchFamily="34" charset="0"/>
                <a:sym typeface="+mn-ea"/>
              </a:rPr>
              <a:t>1#</a:t>
            </a:r>
            <a:r>
              <a:rPr lang="zh-CN" altLang="en-US" sz="1800" b="1">
                <a:ea typeface="+mn-ea"/>
                <a:cs typeface="Arial" panose="020B0604020202020204" pitchFamily="34" charset="0"/>
                <a:sym typeface="+mn-ea"/>
              </a:rPr>
              <a:t>卡尔多炉故障引发漏炉）等问题，可能发生重大事故潜在隐患，故安全预警级别由</a:t>
            </a:r>
            <a:r>
              <a:rPr lang="en-US" altLang="zh-CN" sz="1800" b="1">
                <a:ea typeface="+mn-ea"/>
                <a:cs typeface="Arial" panose="020B0604020202020204" pitchFamily="34" charset="0"/>
                <a:sym typeface="+mn-ea"/>
              </a:rPr>
              <a:t>“</a:t>
            </a:r>
            <a:r>
              <a:rPr lang="zh-CN" altLang="en-US" sz="1800" b="1">
                <a:ea typeface="+mn-ea"/>
                <a:cs typeface="Arial" panose="020B0604020202020204" pitchFamily="34" charset="0"/>
                <a:sym typeface="+mn-ea"/>
              </a:rPr>
              <a:t>黄色预警</a:t>
            </a:r>
            <a:r>
              <a:rPr lang="en-US" altLang="zh-CN" sz="1800" b="1">
                <a:ea typeface="+mn-ea"/>
                <a:cs typeface="Arial" panose="020B0604020202020204" pitchFamily="34" charset="0"/>
                <a:sym typeface="+mn-ea"/>
              </a:rPr>
              <a:t>”</a:t>
            </a:r>
            <a:r>
              <a:rPr lang="zh-CN" altLang="en-US" sz="1800" b="1">
                <a:ea typeface="+mn-ea"/>
                <a:cs typeface="Arial" panose="020B0604020202020204" pitchFamily="34" charset="0"/>
                <a:sym typeface="+mn-ea"/>
              </a:rPr>
              <a:t>提升至</a:t>
            </a:r>
            <a:r>
              <a:rPr lang="en-US" altLang="zh-CN" sz="1800" b="1">
                <a:ea typeface="+mn-ea"/>
                <a:cs typeface="Arial" panose="020B0604020202020204" pitchFamily="34" charset="0"/>
                <a:sym typeface="+mn-ea"/>
              </a:rPr>
              <a:t>“</a:t>
            </a:r>
            <a:r>
              <a:rPr lang="zh-CN" altLang="en-US" sz="1800" b="1">
                <a:ea typeface="+mn-ea"/>
                <a:cs typeface="Arial" panose="020B0604020202020204" pitchFamily="34" charset="0"/>
                <a:sym typeface="+mn-ea"/>
              </a:rPr>
              <a:t>橙色预警</a:t>
            </a:r>
            <a:r>
              <a:rPr lang="en-US" altLang="zh-CN" sz="1800" b="1">
                <a:ea typeface="+mn-ea"/>
                <a:cs typeface="Arial" panose="020B0604020202020204" pitchFamily="34" charset="0"/>
                <a:sym typeface="+mn-ea"/>
              </a:rPr>
              <a:t>”</a:t>
            </a:r>
            <a:r>
              <a:rPr lang="zh-CN" altLang="en-US" sz="1800" b="1">
                <a:ea typeface="+mn-ea"/>
                <a:cs typeface="Arial" panose="020B0604020202020204" pitchFamily="34" charset="0"/>
                <a:sym typeface="+mn-ea"/>
              </a:rPr>
              <a:t>。</a:t>
            </a:r>
            <a:endParaRPr lang="zh-CN" altLang="en-US" sz="18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711200" algn="just">
              <a:lnSpc>
                <a:spcPct val="150000"/>
              </a:lnSpc>
              <a:buClrTx/>
              <a:buSzTx/>
              <a:buFontTx/>
            </a:pPr>
            <a:endParaRPr lang="zh-CN" altLang="en-US" sz="2400" b="1">
              <a:ea typeface="+mn-ea"/>
              <a:cs typeface="Arial" panose="020B0604020202020204" pitchFamily="34" charset="0"/>
              <a:sym typeface="+mn-ea"/>
            </a:endParaRPr>
          </a:p>
          <a:p>
            <a:pPr indent="482600" algn="just">
              <a:lnSpc>
                <a:spcPts val="2800"/>
              </a:lnSpc>
              <a:buClrTx/>
              <a:buSzTx/>
              <a:buFontTx/>
              <a:extLst>
                <a:ext uri="{35155182-B16C-46BC-9424-99874614C6A1}">
                  <wpsdc:indentchars xmlns:wpsdc="http://www.wps.cn/officeDocument/2017/drawingmlCustomData" val="200" checksum="2980959856"/>
                </a:ext>
              </a:extLst>
            </a:pPr>
            <a:endParaRPr lang="zh-CN" altLang="en-US" sz="1900" b="1">
              <a:ea typeface="+mn-ea"/>
              <a:cs typeface="Arial" panose="020B0604020202020204" pitchFamily="34" charset="0"/>
              <a:sym typeface="+mn-ea"/>
            </a:endParaRPr>
          </a:p>
          <a:p>
            <a:pPr indent="482600" algn="just">
              <a:lnSpc>
                <a:spcPts val="2800"/>
              </a:lnSpc>
              <a:buClrTx/>
              <a:buSzTx/>
              <a:buFontTx/>
              <a:extLst>
                <a:ext uri="{35155182-B16C-46BC-9424-99874614C6A1}">
                  <wpsdc:indentchars xmlns:wpsdc="http://www.wps.cn/officeDocument/2017/drawingmlCustomData" val="200" checksum="2980959856"/>
                </a:ext>
              </a:extLst>
            </a:pPr>
            <a:r>
              <a:rPr lang="zh-CN" altLang="en-US" sz="1900" b="1">
                <a:ea typeface="+mn-ea"/>
                <a:cs typeface="Arial" panose="020B0604020202020204" pitchFamily="34" charset="0"/>
                <a:sym typeface="+mn-ea"/>
              </a:rPr>
              <a:t>从上图隐患分类可以看出，</a:t>
            </a:r>
            <a:r>
              <a:rPr lang="en-US" altLang="zh-CN" sz="1900" b="1">
                <a:ea typeface="+mn-ea"/>
                <a:cs typeface="Arial" panose="020B0604020202020204" pitchFamily="34" charset="0"/>
                <a:sym typeface="+mn-ea"/>
              </a:rPr>
              <a:t>A</a:t>
            </a:r>
            <a:r>
              <a:rPr lang="zh-CN" altLang="en-US" sz="1900" b="1">
                <a:ea typeface="+mn-ea"/>
                <a:cs typeface="Arial" panose="020B0604020202020204" pitchFamily="34" charset="0"/>
                <a:sym typeface="+mn-ea"/>
              </a:rPr>
              <a:t>级隐患主要发生在隐患管理（占</a:t>
            </a:r>
            <a:r>
              <a:rPr lang="en-US" altLang="zh-CN" sz="1900" b="1">
                <a:ea typeface="+mn-ea"/>
                <a:cs typeface="Arial" panose="020B0604020202020204" pitchFamily="34" charset="0"/>
                <a:sym typeface="+mn-ea"/>
              </a:rPr>
              <a:t>20.5%</a:t>
            </a:r>
            <a:r>
              <a:rPr lang="zh-CN" altLang="en-US" sz="1900" b="1">
                <a:ea typeface="+mn-ea"/>
                <a:cs typeface="Arial" panose="020B0604020202020204" pitchFamily="34" charset="0"/>
                <a:sym typeface="+mn-ea"/>
              </a:rPr>
              <a:t>）、安全责任和现场防护（各占</a:t>
            </a:r>
            <a:r>
              <a:rPr lang="en-US" altLang="zh-CN" sz="1900" b="1">
                <a:ea typeface="+mn-ea"/>
                <a:cs typeface="Arial" panose="020B0604020202020204" pitchFamily="34" charset="0"/>
                <a:sym typeface="+mn-ea"/>
              </a:rPr>
              <a:t>10.3%</a:t>
            </a:r>
            <a:r>
              <a:rPr lang="zh-CN" altLang="en-US" sz="1900" b="1">
                <a:ea typeface="+mn-ea"/>
                <a:cs typeface="Arial" panose="020B0604020202020204" pitchFamily="34" charset="0"/>
                <a:sym typeface="+mn-ea"/>
              </a:rPr>
              <a:t>）等方面。贵金属冶炼分厂隐患管理、报警装置和工艺控制等方面的问题较多；硫酸分厂隐患管理方面的较多。</a:t>
            </a:r>
            <a:endParaRPr lang="zh-CN" altLang="en-US" sz="1900" b="1">
              <a:ea typeface="+mn-ea"/>
              <a:cs typeface="Arial" panose="020B0604020202020204" pitchFamily="34" charset="0"/>
              <a:sym typeface="+mn-ea"/>
            </a:endParaRPr>
          </a:p>
        </p:txBody>
      </p:sp>
      <p:pic>
        <p:nvPicPr>
          <p:cNvPr id="5" name="图片 -2147482449"/>
          <p:cNvPicPr/>
          <p:nvPr/>
        </p:nvPicPr>
        <p:blipFill>
          <a:blip r:embed="rId1"/>
          <a:stretch>
            <a:fillRect/>
          </a:stretch>
        </p:blipFill>
        <p:spPr>
          <a:xfrm>
            <a:off x="623570" y="2491105"/>
            <a:ext cx="5939790" cy="3942080"/>
          </a:xfrm>
          <a:prstGeom prst="rect">
            <a:avLst/>
          </a:prstGeom>
          <a:noFill/>
          <a:ln w="9525" cap="flat" cmpd="sng">
            <a:solidFill>
              <a:srgbClr val="000000"/>
            </a:solidFill>
            <a:prstDash val="solid"/>
            <a:miter/>
            <a:headEnd type="none" w="med" len="med"/>
            <a:tailEnd type="none" w="med" len="med"/>
          </a:ln>
        </p:spPr>
      </p:pic>
      <p:sp>
        <p:nvSpPr>
          <p:cNvPr id="6" name="文本框 5"/>
          <p:cNvSpPr txBox="1"/>
          <p:nvPr/>
        </p:nvSpPr>
        <p:spPr>
          <a:xfrm>
            <a:off x="2351405" y="2120900"/>
            <a:ext cx="2949575" cy="370205"/>
          </a:xfrm>
          <a:prstGeom prst="rect">
            <a:avLst/>
          </a:prstGeom>
          <a:noFill/>
        </p:spPr>
        <p:txBody>
          <a:bodyPr wrap="square" rtlCol="0">
            <a:noAutofit/>
          </a:bodyPr>
          <a:p>
            <a:r>
              <a:rPr lang="zh-CN" altLang="en-US" sz="1600" b="1">
                <a:latin typeface="+mn-ea"/>
                <a:ea typeface="+mn-ea"/>
              </a:rPr>
              <a:t>图</a:t>
            </a:r>
            <a:r>
              <a:rPr lang="en-US" altLang="zh-CN" sz="1600" b="1">
                <a:latin typeface="+mn-ea"/>
                <a:ea typeface="+mn-ea"/>
              </a:rPr>
              <a:t>8 1-8</a:t>
            </a:r>
            <a:r>
              <a:rPr lang="zh-CN" altLang="en-US" sz="1600" b="1">
                <a:latin typeface="+mn-ea"/>
                <a:ea typeface="+mn-ea"/>
              </a:rPr>
              <a:t>月安全警示次数统计图</a:t>
            </a:r>
            <a:endParaRPr lang="zh-CN" altLang="en-US" sz="1600" b="1">
              <a:latin typeface="+mn-ea"/>
              <a:ea typeface="+mn-ea"/>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551180" y="1754505"/>
            <a:ext cx="11424285" cy="480949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ts val="3500"/>
              </a:lnSpc>
              <a:buClrTx/>
              <a:buSzTx/>
              <a:buFontTx/>
            </a:pPr>
            <a:r>
              <a:rPr lang="en-US" altLang="zh-CN" sz="2000" b="1" dirty="0">
                <a:solidFill>
                  <a:srgbClr val="0000FF"/>
                </a:solidFill>
                <a:latin typeface="+mn-ea"/>
                <a:ea typeface="+mn-ea"/>
                <a:sym typeface="+mn-ea"/>
              </a:rPr>
              <a:t>1.</a:t>
            </a:r>
            <a:r>
              <a:rPr lang="zh-CN" altLang="en-US" sz="2000" b="1" dirty="0">
                <a:solidFill>
                  <a:srgbClr val="0000FF"/>
                </a:solidFill>
                <a:latin typeface="+mn-ea"/>
                <a:ea typeface="+mn-ea"/>
              </a:rPr>
              <a:t>部室</a:t>
            </a:r>
            <a:endParaRPr lang="zh-CN" altLang="en-US" sz="2000" b="1" dirty="0">
              <a:solidFill>
                <a:srgbClr val="0000FF"/>
              </a:solidFill>
              <a:latin typeface="+mn-ea"/>
              <a:ea typeface="+mn-ea"/>
            </a:endParaRPr>
          </a:p>
        </p:txBody>
      </p:sp>
      <p:sp>
        <p:nvSpPr>
          <p:cNvPr id="2" name="Text Box 5"/>
          <p:cNvSpPr txBox="1">
            <a:spLocks noChangeArrowheads="1"/>
          </p:cNvSpPr>
          <p:nvPr/>
        </p:nvSpPr>
        <p:spPr bwMode="auto">
          <a:xfrm>
            <a:off x="479425" y="260350"/>
            <a:ext cx="866203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sym typeface="+mn-ea"/>
              </a:rPr>
              <a:t>四、专项工作开展情况</a:t>
            </a:r>
            <a:endParaRPr lang="zh-CN" altLang="en-US" sz="4000" b="1" dirty="0">
              <a:solidFill>
                <a:srgbClr val="0000FF"/>
              </a:solidFill>
              <a:latin typeface="+mj-ea"/>
              <a:ea typeface="+mj-ea"/>
              <a:sym typeface="+mn-ea"/>
            </a:endParaRPr>
          </a:p>
        </p:txBody>
      </p:sp>
      <p:sp>
        <p:nvSpPr>
          <p:cNvPr id="14" name="文本框 13"/>
          <p:cNvSpPr txBox="1"/>
          <p:nvPr/>
        </p:nvSpPr>
        <p:spPr>
          <a:xfrm>
            <a:off x="5373274" y="7004215"/>
            <a:ext cx="5080000" cy="660400"/>
          </a:xfrm>
          <a:prstGeom prst="rect">
            <a:avLst/>
          </a:prstGeom>
        </p:spPr>
        <p:txBody>
          <a:bodyPr>
            <a:spAutoFit/>
          </a:bodyPr>
          <a:lstStyle/>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4" name="Rectangle 3"/>
          <p:cNvSpPr txBox="1">
            <a:spLocks noChangeArrowheads="1"/>
          </p:cNvSpPr>
          <p:nvPr/>
        </p:nvSpPr>
        <p:spPr bwMode="auto">
          <a:xfrm>
            <a:off x="623570" y="2495550"/>
            <a:ext cx="3827780" cy="323596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609600" algn="just">
              <a:lnSpc>
                <a:spcPts val="4600"/>
              </a:lnSpc>
              <a:buClrTx/>
              <a:buSzTx/>
              <a:buFontTx/>
              <a:extLst>
                <a:ext uri="{35155182-B16C-46BC-9424-99874614C6A1}">
                  <wpsdc:indentchars xmlns:wpsdc="http://www.wps.cn/officeDocument/2017/drawingmlCustomData" val="200" checksum="4158780845"/>
                </a:ext>
              </a:extLst>
            </a:pPr>
            <a:r>
              <a:rPr lang="zh-CN" altLang="en-US" sz="2400" b="1">
                <a:ea typeface="+mn-ea"/>
                <a:cs typeface="Arial" panose="020B0604020202020204" pitchFamily="34" charset="0"/>
              </a:rPr>
              <a:t>三季度以来，专业部室通过跟班写实排查出</a:t>
            </a:r>
            <a:r>
              <a:rPr lang="en-US" altLang="zh-CN" sz="2400" b="1">
                <a:ea typeface="+mn-ea"/>
                <a:cs typeface="Arial" panose="020B0604020202020204" pitchFamily="34" charset="0"/>
              </a:rPr>
              <a:t>A</a:t>
            </a:r>
            <a:r>
              <a:rPr lang="zh-CN" altLang="en-US" sz="2400" b="1">
                <a:ea typeface="+mn-ea"/>
                <a:cs typeface="Arial" panose="020B0604020202020204" pitchFamily="34" charset="0"/>
              </a:rPr>
              <a:t>、</a:t>
            </a:r>
            <a:r>
              <a:rPr lang="en-US" altLang="zh-CN" sz="2400" b="1">
                <a:ea typeface="+mn-ea"/>
                <a:cs typeface="Arial" panose="020B0604020202020204" pitchFamily="34" charset="0"/>
              </a:rPr>
              <a:t>B</a:t>
            </a:r>
            <a:r>
              <a:rPr lang="zh-CN" altLang="en-US" sz="2400" b="1">
                <a:ea typeface="+mn-ea"/>
                <a:cs typeface="Arial" panose="020B0604020202020204" pitchFamily="34" charset="0"/>
              </a:rPr>
              <a:t>级隐患</a:t>
            </a:r>
            <a:r>
              <a:rPr lang="en-US" altLang="zh-CN" sz="2400" b="1">
                <a:ea typeface="+mn-ea"/>
                <a:cs typeface="Arial" panose="020B0604020202020204" pitchFamily="34" charset="0"/>
              </a:rPr>
              <a:t>102</a:t>
            </a:r>
            <a:r>
              <a:rPr lang="zh-CN" altLang="en-US" sz="2400" b="1">
                <a:ea typeface="+mn-ea"/>
                <a:cs typeface="Arial" panose="020B0604020202020204" pitchFamily="34" charset="0"/>
              </a:rPr>
              <a:t>项，</a:t>
            </a:r>
            <a:r>
              <a:rPr lang="en-US" altLang="zh-CN" sz="2400" b="1">
                <a:ea typeface="+mn-ea"/>
                <a:cs typeface="Arial" panose="020B0604020202020204" pitchFamily="34" charset="0"/>
              </a:rPr>
              <a:t>“</a:t>
            </a:r>
            <a:r>
              <a:rPr lang="zh-CN" altLang="en-US" sz="2400" b="1">
                <a:ea typeface="+mn-ea"/>
                <a:cs typeface="Arial" panose="020B0604020202020204" pitchFamily="34" charset="0"/>
              </a:rPr>
              <a:t>一线工作法</a:t>
            </a:r>
            <a:r>
              <a:rPr lang="en-US" altLang="zh-CN" sz="2400" b="1">
                <a:ea typeface="+mn-ea"/>
                <a:cs typeface="Arial" panose="020B0604020202020204" pitchFamily="34" charset="0"/>
              </a:rPr>
              <a:t>”</a:t>
            </a:r>
            <a:r>
              <a:rPr lang="zh-CN" altLang="en-US" sz="2400" b="1">
                <a:ea typeface="+mn-ea"/>
                <a:cs typeface="Arial" panose="020B0604020202020204" pitchFamily="34" charset="0"/>
              </a:rPr>
              <a:t>总体参与度均有下降。</a:t>
            </a:r>
            <a:endParaRPr lang="zh-CN" altLang="en-US" sz="2400" b="1">
              <a:ea typeface="+mn-ea"/>
              <a:cs typeface="Arial" panose="020B0604020202020204" pitchFamily="34" charset="0"/>
            </a:endParaRPr>
          </a:p>
        </p:txBody>
      </p:sp>
      <p:sp>
        <p:nvSpPr>
          <p:cNvPr id="3" name="Rectangle 3"/>
          <p:cNvSpPr txBox="1">
            <a:spLocks noChangeArrowheads="1"/>
          </p:cNvSpPr>
          <p:nvPr/>
        </p:nvSpPr>
        <p:spPr bwMode="auto">
          <a:xfrm>
            <a:off x="479425" y="1127125"/>
            <a:ext cx="7809865" cy="6273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0" algn="just">
              <a:lnSpc>
                <a:spcPts val="4400"/>
              </a:lnSpc>
              <a:buClrTx/>
              <a:buSzTx/>
              <a:buFontTx/>
              <a:extLst>
                <a:ext uri="{35155182-B16C-46BC-9424-99874614C6A1}">
                  <wpsdc:indentchars xmlns:wpsdc="http://www.wps.cn/officeDocument/2017/drawingmlCustomData" val="0" checksum="3075310090"/>
                </a:ext>
              </a:extLst>
            </a:pPr>
            <a:r>
              <a:rPr lang="zh-CN" altLang="en-US" sz="3200" b="1" dirty="0">
                <a:solidFill>
                  <a:srgbClr val="0000FF"/>
                </a:solidFill>
                <a:latin typeface="+mj-ea"/>
                <a:ea typeface="+mj-ea"/>
              </a:rPr>
              <a:t>（一）安全生产“一线工作法”落实情况</a:t>
            </a:r>
            <a:endParaRPr lang="zh-CN" sz="2400" b="1" dirty="0">
              <a:solidFill>
                <a:srgbClr val="0000FF"/>
              </a:solidFill>
              <a:latin typeface="+mn-ea"/>
              <a:ea typeface="+mn-ea"/>
            </a:endParaRPr>
          </a:p>
        </p:txBody>
      </p:sp>
      <p:sp>
        <p:nvSpPr>
          <p:cNvPr id="6" name="文本框 5"/>
          <p:cNvSpPr txBox="1"/>
          <p:nvPr/>
        </p:nvSpPr>
        <p:spPr>
          <a:xfrm>
            <a:off x="4944745" y="2420620"/>
            <a:ext cx="6839585" cy="491490"/>
          </a:xfrm>
          <a:prstGeom prst="rect">
            <a:avLst/>
          </a:prstGeom>
        </p:spPr>
        <p:txBody>
          <a:bodyPr wrap="square">
            <a:noAutofit/>
          </a:bodyPr>
          <a:p>
            <a:pPr indent="127000" algn="ctr" defTabSz="266700">
              <a:lnSpc>
                <a:spcPts val="2400"/>
              </a:lnSpc>
            </a:pPr>
            <a:r>
              <a:rPr lang="zh-CN" altLang="en-US" sz="1600" b="1">
                <a:latin typeface="黑体" panose="02010609060101010101" charset="-122"/>
                <a:ea typeface="黑体" panose="02010609060101010101" charset="-122"/>
              </a:rPr>
              <a:t>图</a:t>
            </a:r>
            <a:r>
              <a:rPr lang="en-US" altLang="zh-CN" sz="1600" b="1">
                <a:latin typeface="黑体" panose="02010609060101010101" charset="-122"/>
                <a:ea typeface="黑体" panose="02010609060101010101" charset="-122"/>
              </a:rPr>
              <a:t>9 7-9</a:t>
            </a:r>
            <a:r>
              <a:rPr lang="zh-CN" altLang="en-US" sz="1600" b="1">
                <a:latin typeface="黑体" panose="02010609060101010101" charset="-122"/>
                <a:ea typeface="黑体" panose="02010609060101010101" charset="-122"/>
              </a:rPr>
              <a:t>月份部室一线工作法人均</a:t>
            </a:r>
            <a:r>
              <a:rPr lang="en-US" altLang="zh-CN" sz="1600" b="1">
                <a:latin typeface="黑体" panose="02010609060101010101" charset="-122"/>
                <a:ea typeface="黑体" panose="02010609060101010101" charset="-122"/>
              </a:rPr>
              <a:t>AB</a:t>
            </a:r>
            <a:r>
              <a:rPr lang="zh-CN" altLang="en-US" sz="1600" b="1">
                <a:latin typeface="黑体" panose="02010609060101010101" charset="-122"/>
                <a:ea typeface="黑体" panose="02010609060101010101" charset="-122"/>
              </a:rPr>
              <a:t>级隐患数量及频次统计图</a:t>
            </a:r>
            <a:endParaRPr lang="zh-CN" altLang="en-US" sz="1600" b="1">
              <a:latin typeface="黑体" panose="02010609060101010101" charset="-122"/>
              <a:ea typeface="黑体" panose="02010609060101010101" charset="-122"/>
            </a:endParaRPr>
          </a:p>
        </p:txBody>
      </p:sp>
      <p:pic>
        <p:nvPicPr>
          <p:cNvPr id="5" name="图片 -2147482434"/>
          <p:cNvPicPr/>
          <p:nvPr/>
        </p:nvPicPr>
        <p:blipFill>
          <a:blip r:embed="rId1"/>
          <a:stretch>
            <a:fillRect/>
          </a:stretch>
        </p:blipFill>
        <p:spPr>
          <a:xfrm>
            <a:off x="4944110" y="2853055"/>
            <a:ext cx="6840000" cy="3168000"/>
          </a:xfrm>
          <a:prstGeom prst="rect">
            <a:avLst/>
          </a:prstGeom>
          <a:noFill/>
          <a:ln w="9525" cap="flat" cmpd="sng">
            <a:solidFill>
              <a:srgbClr val="000000"/>
            </a:solidFill>
            <a:prstDash val="solid"/>
            <a:miter/>
            <a:headEnd type="none" w="med" len="med"/>
            <a:tailEnd type="none" w="med" len="med"/>
          </a:ln>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194945" y="1038225"/>
            <a:ext cx="11708765" cy="567182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ts val="4200"/>
              </a:lnSpc>
              <a:buClrTx/>
              <a:buSzTx/>
              <a:buFontTx/>
            </a:pPr>
            <a:r>
              <a:rPr lang="en-US" altLang="zh-CN" sz="2000" b="1" dirty="0">
                <a:solidFill>
                  <a:srgbClr val="0000FF"/>
                </a:solidFill>
                <a:latin typeface="+mn-ea"/>
                <a:ea typeface="+mn-ea"/>
                <a:sym typeface="+mn-ea"/>
              </a:rPr>
              <a:t>2.</a:t>
            </a:r>
            <a:r>
              <a:rPr lang="zh-CN" altLang="en-US" sz="2000" b="1" dirty="0">
                <a:solidFill>
                  <a:srgbClr val="0000FF"/>
                </a:solidFill>
                <a:latin typeface="+mn-ea"/>
                <a:ea typeface="+mn-ea"/>
              </a:rPr>
              <a:t>分厂</a:t>
            </a:r>
            <a:endParaRPr lang="zh-CN" altLang="en-US" sz="2000" b="1" dirty="0">
              <a:solidFill>
                <a:srgbClr val="0000FF"/>
              </a:solidFill>
              <a:latin typeface="+mn-ea"/>
              <a:ea typeface="+mn-ea"/>
            </a:endParaRPr>
          </a:p>
          <a:p>
            <a:pPr indent="711200" algn="just">
              <a:lnSpc>
                <a:spcPts val="4200"/>
              </a:lnSpc>
              <a:buClrTx/>
              <a:buSzTx/>
              <a:buFontTx/>
            </a:pPr>
            <a:r>
              <a:rPr lang="en-US" altLang="zh-CN" sz="2400" b="1">
                <a:ea typeface="+mn-ea"/>
                <a:cs typeface="Arial" panose="020B0604020202020204" pitchFamily="34" charset="0"/>
              </a:rPr>
              <a:t>7-9</a:t>
            </a:r>
            <a:r>
              <a:rPr lang="zh-CN" altLang="en-US" sz="2400" b="1">
                <a:ea typeface="+mn-ea"/>
                <a:cs typeface="Arial" panose="020B0604020202020204" pitchFamily="34" charset="0"/>
              </a:rPr>
              <a:t>月分厂开展一线工作法共</a:t>
            </a:r>
            <a:r>
              <a:rPr lang="en-US" altLang="zh-CN" sz="2400" b="1">
                <a:ea typeface="+mn-ea"/>
                <a:cs typeface="Arial" panose="020B0604020202020204" pitchFamily="34" charset="0"/>
              </a:rPr>
              <a:t>427</a:t>
            </a:r>
            <a:r>
              <a:rPr lang="zh-CN" altLang="en-US" sz="2400" b="1">
                <a:ea typeface="+mn-ea"/>
                <a:cs typeface="Arial" panose="020B0604020202020204" pitchFamily="34" charset="0"/>
              </a:rPr>
              <a:t>人次，查出</a:t>
            </a:r>
            <a:r>
              <a:rPr lang="en-US" altLang="zh-CN" sz="2400" b="1">
                <a:ea typeface="+mn-ea"/>
                <a:cs typeface="Arial" panose="020B0604020202020204" pitchFamily="34" charset="0"/>
              </a:rPr>
              <a:t>A</a:t>
            </a:r>
            <a:r>
              <a:rPr lang="zh-CN" altLang="en-US" sz="2400" b="1">
                <a:ea typeface="+mn-ea"/>
                <a:cs typeface="Arial" panose="020B0604020202020204" pitchFamily="34" charset="0"/>
              </a:rPr>
              <a:t>级隐患</a:t>
            </a:r>
            <a:r>
              <a:rPr lang="en-US" altLang="zh-CN" sz="2400" b="1">
                <a:ea typeface="+mn-ea"/>
                <a:cs typeface="Arial" panose="020B0604020202020204" pitchFamily="34" charset="0"/>
              </a:rPr>
              <a:t>19</a:t>
            </a:r>
            <a:r>
              <a:rPr lang="zh-CN" altLang="en-US" sz="2400" b="1">
                <a:ea typeface="+mn-ea"/>
                <a:cs typeface="Arial" panose="020B0604020202020204" pitchFamily="34" charset="0"/>
              </a:rPr>
              <a:t>项、</a:t>
            </a:r>
            <a:r>
              <a:rPr lang="en-US" altLang="zh-CN" sz="2400" b="1">
                <a:ea typeface="+mn-ea"/>
                <a:cs typeface="Arial" panose="020B0604020202020204" pitchFamily="34" charset="0"/>
              </a:rPr>
              <a:t>B</a:t>
            </a:r>
            <a:r>
              <a:rPr lang="zh-CN" altLang="en-US" sz="2400" b="1">
                <a:ea typeface="+mn-ea"/>
                <a:cs typeface="Arial" panose="020B0604020202020204" pitchFamily="34" charset="0"/>
              </a:rPr>
              <a:t>级隐患</a:t>
            </a:r>
            <a:r>
              <a:rPr lang="en-US" altLang="zh-CN" sz="2400" b="1">
                <a:ea typeface="+mn-ea"/>
                <a:cs typeface="Arial" panose="020B0604020202020204" pitchFamily="34" charset="0"/>
              </a:rPr>
              <a:t>693</a:t>
            </a:r>
            <a:r>
              <a:rPr lang="zh-CN" altLang="en-US" sz="2400" b="1">
                <a:ea typeface="+mn-ea"/>
                <a:cs typeface="Arial" panose="020B0604020202020204" pitchFamily="34" charset="0"/>
              </a:rPr>
              <a:t>项。</a:t>
            </a:r>
            <a:endParaRPr lang="zh-CN" altLang="en-US" sz="2400" b="1">
              <a:ea typeface="+mn-ea"/>
              <a:cs typeface="Arial" panose="020B0604020202020204" pitchFamily="34" charset="0"/>
            </a:endParaRPr>
          </a:p>
        </p:txBody>
      </p:sp>
      <p:sp>
        <p:nvSpPr>
          <p:cNvPr id="14" name="文本框 13"/>
          <p:cNvSpPr txBox="1"/>
          <p:nvPr/>
        </p:nvSpPr>
        <p:spPr>
          <a:xfrm>
            <a:off x="5373274" y="7004215"/>
            <a:ext cx="5080000" cy="660400"/>
          </a:xfrm>
          <a:prstGeom prst="rect">
            <a:avLst/>
          </a:prstGeom>
        </p:spPr>
        <p:txBody>
          <a:bodyPr>
            <a:spAutoFit/>
          </a:bodyPr>
          <a:lstStyle/>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4" name="Rectangle 3"/>
          <p:cNvSpPr txBox="1">
            <a:spLocks noChangeArrowheads="1"/>
          </p:cNvSpPr>
          <p:nvPr/>
        </p:nvSpPr>
        <p:spPr bwMode="auto">
          <a:xfrm>
            <a:off x="624205" y="2755900"/>
            <a:ext cx="3755390" cy="35356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609600" algn="just">
              <a:lnSpc>
                <a:spcPts val="4600"/>
              </a:lnSpc>
              <a:buClrTx/>
              <a:buSzTx/>
              <a:buFontTx/>
              <a:extLst>
                <a:ext uri="{35155182-B16C-46BC-9424-99874614C6A1}">
                  <wpsdc:indentchars xmlns:wpsdc="http://www.wps.cn/officeDocument/2017/drawingmlCustomData" val="200" checksum="4158780845"/>
                </a:ext>
              </a:extLst>
            </a:pPr>
            <a:r>
              <a:rPr lang="zh-CN" altLang="en-US" sz="2400" b="1">
                <a:ea typeface="+mn-ea"/>
                <a:cs typeface="Arial" panose="020B0604020202020204" pitchFamily="34" charset="0"/>
              </a:rPr>
              <a:t>从图中可以看出，贵金属冶炼、熔炼一、铜箔分厂开展频次较高，电解一、电解二、铜盐分厂自主查出</a:t>
            </a:r>
            <a:r>
              <a:rPr lang="en-US" altLang="zh-CN" sz="2400" b="1">
                <a:ea typeface="+mn-ea"/>
                <a:cs typeface="Arial" panose="020B0604020202020204" pitchFamily="34" charset="0"/>
              </a:rPr>
              <a:t>A</a:t>
            </a:r>
            <a:r>
              <a:rPr lang="zh-CN" altLang="en-US" sz="2400" b="1">
                <a:ea typeface="+mn-ea"/>
                <a:cs typeface="Arial" panose="020B0604020202020204" pitchFamily="34" charset="0"/>
              </a:rPr>
              <a:t>、</a:t>
            </a:r>
            <a:r>
              <a:rPr lang="en-US" altLang="zh-CN" sz="2400" b="1">
                <a:ea typeface="+mn-ea"/>
                <a:cs typeface="Arial" panose="020B0604020202020204" pitchFamily="34" charset="0"/>
              </a:rPr>
              <a:t>B</a:t>
            </a:r>
            <a:r>
              <a:rPr lang="zh-CN" altLang="en-US" sz="2400" b="1">
                <a:ea typeface="+mn-ea"/>
                <a:cs typeface="Arial" panose="020B0604020202020204" pitchFamily="34" charset="0"/>
              </a:rPr>
              <a:t>级隐患呈逐月下降趋势。</a:t>
            </a:r>
            <a:endParaRPr lang="zh-CN" altLang="en-US" sz="2400" b="1">
              <a:ea typeface="+mn-ea"/>
              <a:cs typeface="Arial" panose="020B0604020202020204" pitchFamily="34" charset="0"/>
            </a:endParaRPr>
          </a:p>
        </p:txBody>
      </p:sp>
      <p:sp>
        <p:nvSpPr>
          <p:cNvPr id="3" name="Rectangle 3"/>
          <p:cNvSpPr txBox="1">
            <a:spLocks noChangeArrowheads="1"/>
          </p:cNvSpPr>
          <p:nvPr/>
        </p:nvSpPr>
        <p:spPr bwMode="auto">
          <a:xfrm>
            <a:off x="479425" y="260350"/>
            <a:ext cx="7497445" cy="6273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0" algn="just">
              <a:lnSpc>
                <a:spcPts val="4400"/>
              </a:lnSpc>
              <a:buClrTx/>
              <a:buSzTx/>
              <a:buFontTx/>
              <a:extLst>
                <a:ext uri="{35155182-B16C-46BC-9424-99874614C6A1}">
                  <wpsdc:indentchars xmlns:wpsdc="http://www.wps.cn/officeDocument/2017/drawingmlCustomData" val="0" checksum="3075310090"/>
                </a:ext>
              </a:extLst>
            </a:pPr>
            <a:r>
              <a:rPr lang="zh-CN" altLang="en-US" sz="3200" b="1" dirty="0" smtClean="0">
                <a:solidFill>
                  <a:srgbClr val="0000FF"/>
                </a:solidFill>
                <a:latin typeface="+mj-ea"/>
                <a:ea typeface="+mj-ea"/>
              </a:rPr>
              <a:t>（一）安全生产“一线工作法”落实情况</a:t>
            </a:r>
            <a:endParaRPr lang="zh-CN" altLang="en-US" sz="3200" b="1" dirty="0" smtClean="0">
              <a:solidFill>
                <a:srgbClr val="0000FF"/>
              </a:solidFill>
              <a:latin typeface="+mj-ea"/>
              <a:ea typeface="+mj-ea"/>
            </a:endParaRPr>
          </a:p>
        </p:txBody>
      </p:sp>
      <p:sp>
        <p:nvSpPr>
          <p:cNvPr id="6" name="文本框 5"/>
          <p:cNvSpPr txBox="1"/>
          <p:nvPr/>
        </p:nvSpPr>
        <p:spPr>
          <a:xfrm>
            <a:off x="4379595" y="2480945"/>
            <a:ext cx="7189470" cy="491490"/>
          </a:xfrm>
          <a:prstGeom prst="rect">
            <a:avLst/>
          </a:prstGeom>
        </p:spPr>
        <p:txBody>
          <a:bodyPr wrap="square">
            <a:noAutofit/>
          </a:bodyPr>
          <a:p>
            <a:pPr indent="127000" algn="ctr" defTabSz="266700">
              <a:lnSpc>
                <a:spcPts val="2400"/>
              </a:lnSpc>
            </a:pPr>
            <a:r>
              <a:rPr lang="zh-CN" altLang="en-US" sz="1600" b="1">
                <a:latin typeface="黑体" panose="02010609060101010101" charset="-122"/>
                <a:ea typeface="黑体" panose="02010609060101010101" charset="-122"/>
              </a:rPr>
              <a:t>图</a:t>
            </a:r>
            <a:r>
              <a:rPr lang="en-US" altLang="zh-CN" sz="1600" b="1">
                <a:latin typeface="黑体" panose="02010609060101010101" charset="-122"/>
                <a:ea typeface="黑体" panose="02010609060101010101" charset="-122"/>
              </a:rPr>
              <a:t>10 7-9</a:t>
            </a:r>
            <a:r>
              <a:rPr lang="zh-CN" altLang="en-US" sz="1600" b="1">
                <a:latin typeface="黑体" panose="02010609060101010101" charset="-122"/>
                <a:ea typeface="黑体" panose="02010609060101010101" charset="-122"/>
              </a:rPr>
              <a:t>月份分厂一线工作法人均</a:t>
            </a:r>
            <a:r>
              <a:rPr lang="en-US" altLang="zh-CN" sz="1600" b="1">
                <a:latin typeface="黑体" panose="02010609060101010101" charset="-122"/>
                <a:ea typeface="黑体" panose="02010609060101010101" charset="-122"/>
              </a:rPr>
              <a:t>AB</a:t>
            </a:r>
            <a:r>
              <a:rPr lang="zh-CN" altLang="en-US" sz="1600" b="1">
                <a:latin typeface="黑体" panose="02010609060101010101" charset="-122"/>
                <a:ea typeface="黑体" panose="02010609060101010101" charset="-122"/>
              </a:rPr>
              <a:t>级隐患数量及频次统计图</a:t>
            </a:r>
            <a:endParaRPr lang="zh-CN" altLang="en-US" sz="1600" b="1">
              <a:latin typeface="黑体" panose="02010609060101010101" charset="-122"/>
              <a:ea typeface="黑体" panose="02010609060101010101" charset="-122"/>
            </a:endParaRPr>
          </a:p>
        </p:txBody>
      </p:sp>
      <p:pic>
        <p:nvPicPr>
          <p:cNvPr id="2" name="图片 -2147482433"/>
          <p:cNvPicPr/>
          <p:nvPr/>
        </p:nvPicPr>
        <p:blipFill>
          <a:blip r:embed="rId1"/>
          <a:stretch>
            <a:fillRect/>
          </a:stretch>
        </p:blipFill>
        <p:spPr>
          <a:xfrm>
            <a:off x="4656455" y="2972118"/>
            <a:ext cx="6840000" cy="3240000"/>
          </a:xfrm>
          <a:prstGeom prst="rect">
            <a:avLst/>
          </a:prstGeom>
          <a:noFill/>
          <a:ln w="9525" cap="flat" cmpd="sng">
            <a:solidFill>
              <a:srgbClr val="000000"/>
            </a:solidFill>
            <a:prstDash val="solid"/>
            <a:miter/>
            <a:headEnd type="none" w="med" len="med"/>
            <a:tailEnd type="none" w="med" len="med"/>
          </a:ln>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194945" y="1421765"/>
            <a:ext cx="11708765" cy="508444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ts val="4200"/>
              </a:lnSpc>
              <a:buClrTx/>
              <a:buSzTx/>
              <a:buFontTx/>
            </a:pPr>
            <a:r>
              <a:rPr lang="zh-CN" altLang="en-US" sz="2400" b="1">
                <a:ea typeface="+mn-ea"/>
                <a:cs typeface="Arial" panose="020B0604020202020204" pitchFamily="34" charset="0"/>
              </a:rPr>
              <a:t>自</a:t>
            </a:r>
            <a:r>
              <a:rPr lang="en-US" altLang="zh-CN" sz="2400" b="1">
                <a:ea typeface="+mn-ea"/>
                <a:cs typeface="Arial" panose="020B0604020202020204" pitchFamily="34" charset="0"/>
              </a:rPr>
              <a:t>5</a:t>
            </a:r>
            <a:r>
              <a:rPr lang="zh-CN" altLang="en-US" sz="2400" b="1">
                <a:ea typeface="+mn-ea"/>
                <a:cs typeface="Arial" panose="020B0604020202020204" pitchFamily="34" charset="0"/>
              </a:rPr>
              <a:t>月份推行隐患治理</a:t>
            </a:r>
            <a:r>
              <a:rPr lang="en-US" altLang="zh-CN" sz="2400" b="1">
                <a:ea typeface="+mn-ea"/>
                <a:cs typeface="Arial" panose="020B0604020202020204" pitchFamily="34" charset="0"/>
              </a:rPr>
              <a:t>“1+3 </a:t>
            </a:r>
            <a:r>
              <a:rPr lang="zh-CN" altLang="en-US" sz="2400" b="1">
                <a:ea typeface="+mn-ea"/>
                <a:cs typeface="Arial" panose="020B0604020202020204" pitchFamily="34" charset="0"/>
              </a:rPr>
              <a:t>课题</a:t>
            </a:r>
            <a:r>
              <a:rPr lang="en-US" altLang="zh-CN" sz="2400" b="1">
                <a:ea typeface="+mn-ea"/>
                <a:cs typeface="Arial" panose="020B0604020202020204" pitchFamily="34" charset="0"/>
              </a:rPr>
              <a:t>”</a:t>
            </a:r>
            <a:r>
              <a:rPr lang="zh-CN" altLang="en-US" sz="2400" b="1">
                <a:ea typeface="+mn-ea"/>
                <a:cs typeface="Arial" panose="020B0604020202020204" pitchFamily="34" charset="0"/>
              </a:rPr>
              <a:t>工作以来，截至目前各分厂、部室累计立项课题</a:t>
            </a:r>
            <a:r>
              <a:rPr lang="en-US" altLang="zh-CN" sz="2400" b="1">
                <a:ea typeface="+mn-ea"/>
                <a:cs typeface="Arial" panose="020B0604020202020204" pitchFamily="34" charset="0"/>
              </a:rPr>
              <a:t>55</a:t>
            </a:r>
            <a:r>
              <a:rPr lang="zh-CN" altLang="en-US" sz="2400" b="1">
                <a:ea typeface="+mn-ea"/>
                <a:cs typeface="Arial" panose="020B0604020202020204" pitchFamily="34" charset="0"/>
              </a:rPr>
              <a:t>项。其中贵金属冶炼分厂</a:t>
            </a:r>
            <a:r>
              <a:rPr lang="en-US" altLang="zh-CN" sz="2400" b="1">
                <a:ea typeface="+mn-ea"/>
                <a:cs typeface="Arial" panose="020B0604020202020204" pitchFamily="34" charset="0"/>
              </a:rPr>
              <a:t>12</a:t>
            </a:r>
            <a:r>
              <a:rPr lang="zh-CN" altLang="en-US" sz="2400" b="1">
                <a:ea typeface="+mn-ea"/>
                <a:cs typeface="Arial" panose="020B0604020202020204" pitchFamily="34" charset="0"/>
              </a:rPr>
              <a:t>项，熔炼一分厂</a:t>
            </a:r>
            <a:r>
              <a:rPr lang="en-US" altLang="zh-CN" sz="2400" b="1">
                <a:ea typeface="+mn-ea"/>
                <a:cs typeface="Arial" panose="020B0604020202020204" pitchFamily="34" charset="0"/>
              </a:rPr>
              <a:t>9</a:t>
            </a:r>
            <a:r>
              <a:rPr lang="zh-CN" altLang="en-US" sz="2400" b="1">
                <a:ea typeface="+mn-ea"/>
                <a:cs typeface="Arial" panose="020B0604020202020204" pitchFamily="34" charset="0"/>
              </a:rPr>
              <a:t>项，安全管理室</a:t>
            </a:r>
            <a:r>
              <a:rPr lang="en-US" altLang="zh-CN" sz="2400" b="1">
                <a:ea typeface="+mn-ea"/>
                <a:cs typeface="Arial" panose="020B0604020202020204" pitchFamily="34" charset="0"/>
              </a:rPr>
              <a:t>6</a:t>
            </a:r>
            <a:r>
              <a:rPr lang="zh-CN" altLang="en-US" sz="2400" b="1">
                <a:ea typeface="+mn-ea"/>
                <a:cs typeface="Arial" panose="020B0604020202020204" pitchFamily="34" charset="0"/>
              </a:rPr>
              <a:t>项，铜箔分厂</a:t>
            </a:r>
            <a:r>
              <a:rPr lang="en-US" altLang="zh-CN" sz="2400" b="1">
                <a:ea typeface="+mn-ea"/>
                <a:cs typeface="Arial" panose="020B0604020202020204" pitchFamily="34" charset="0"/>
              </a:rPr>
              <a:t>5</a:t>
            </a:r>
            <a:r>
              <a:rPr lang="zh-CN" altLang="en-US" sz="2400" b="1">
                <a:ea typeface="+mn-ea"/>
                <a:cs typeface="Arial" panose="020B0604020202020204" pitchFamily="34" charset="0"/>
              </a:rPr>
              <a:t>项，电解二分厂、铜盐分厂、电解一分厂各</a:t>
            </a:r>
            <a:r>
              <a:rPr lang="en-US" altLang="zh-CN" sz="2400" b="1">
                <a:ea typeface="+mn-ea"/>
                <a:cs typeface="Arial" panose="020B0604020202020204" pitchFamily="34" charset="0"/>
              </a:rPr>
              <a:t>4</a:t>
            </a:r>
            <a:r>
              <a:rPr lang="zh-CN" altLang="en-US" sz="2400" b="1">
                <a:ea typeface="+mn-ea"/>
                <a:cs typeface="Arial" panose="020B0604020202020204" pitchFamily="34" charset="0"/>
              </a:rPr>
              <a:t>项，熔炼二分厂、硫酸分厂各</a:t>
            </a:r>
            <a:r>
              <a:rPr lang="en-US" altLang="zh-CN" sz="2400" b="1">
                <a:ea typeface="+mn-ea"/>
                <a:cs typeface="Arial" panose="020B0604020202020204" pitchFamily="34" charset="0"/>
              </a:rPr>
              <a:t>3</a:t>
            </a:r>
            <a:r>
              <a:rPr lang="zh-CN" altLang="en-US" sz="2400" b="1">
                <a:ea typeface="+mn-ea"/>
                <a:cs typeface="Arial" panose="020B0604020202020204" pitchFamily="34" charset="0"/>
              </a:rPr>
              <a:t>项，铜选矿分厂</a:t>
            </a:r>
            <a:r>
              <a:rPr lang="en-US" altLang="zh-CN" sz="2400" b="1">
                <a:ea typeface="+mn-ea"/>
                <a:cs typeface="Arial" panose="020B0604020202020204" pitchFamily="34" charset="0"/>
              </a:rPr>
              <a:t>2</a:t>
            </a:r>
            <a:r>
              <a:rPr lang="zh-CN" altLang="en-US" sz="2400" b="1">
                <a:ea typeface="+mn-ea"/>
                <a:cs typeface="Arial" panose="020B0604020202020204" pitchFamily="34" charset="0"/>
              </a:rPr>
              <a:t>项，装备能源室、生产运行室、工程管理室各</a:t>
            </a:r>
            <a:r>
              <a:rPr lang="en-US" altLang="zh-CN" sz="2400" b="1">
                <a:ea typeface="+mn-ea"/>
                <a:cs typeface="Arial" panose="020B0604020202020204" pitchFamily="34" charset="0"/>
              </a:rPr>
              <a:t>1</a:t>
            </a:r>
            <a:r>
              <a:rPr lang="zh-CN" altLang="en-US" sz="2400" b="1">
                <a:ea typeface="+mn-ea"/>
                <a:cs typeface="Arial" panose="020B0604020202020204" pitchFamily="34" charset="0"/>
              </a:rPr>
              <a:t>项。截至</a:t>
            </a:r>
            <a:r>
              <a:rPr lang="en-US" altLang="zh-CN" sz="2400" b="1">
                <a:ea typeface="+mn-ea"/>
                <a:cs typeface="Arial" panose="020B0604020202020204" pitchFamily="34" charset="0"/>
              </a:rPr>
              <a:t>6</a:t>
            </a:r>
            <a:r>
              <a:rPr lang="zh-CN" altLang="en-US" sz="2400" b="1">
                <a:ea typeface="+mn-ea"/>
                <a:cs typeface="Arial" panose="020B0604020202020204" pitchFamily="34" charset="0"/>
              </a:rPr>
              <a:t>月底完成课题</a:t>
            </a:r>
            <a:r>
              <a:rPr lang="en-US" altLang="zh-CN" sz="2400" b="1">
                <a:ea typeface="+mn-ea"/>
                <a:cs typeface="Arial" panose="020B0604020202020204" pitchFamily="34" charset="0"/>
              </a:rPr>
              <a:t>38</a:t>
            </a:r>
            <a:r>
              <a:rPr lang="zh-CN" altLang="en-US" sz="2400" b="1">
                <a:ea typeface="+mn-ea"/>
                <a:cs typeface="Arial" panose="020B0604020202020204" pitchFamily="34" charset="0"/>
              </a:rPr>
              <a:t>项，三季度共新增完结课题</a:t>
            </a:r>
            <a:r>
              <a:rPr lang="en-US" altLang="zh-CN" sz="2400" b="1">
                <a:ea typeface="+mn-ea"/>
                <a:cs typeface="Arial" panose="020B0604020202020204" pitchFamily="34" charset="0"/>
              </a:rPr>
              <a:t>17</a:t>
            </a:r>
            <a:r>
              <a:rPr lang="zh-CN" altLang="en-US" sz="2400" b="1">
                <a:ea typeface="+mn-ea"/>
                <a:cs typeface="Arial" panose="020B0604020202020204" pitchFamily="34" charset="0"/>
              </a:rPr>
              <a:t>项，其中贵金属冶炼分厂</a:t>
            </a:r>
            <a:r>
              <a:rPr lang="en-US" altLang="zh-CN" sz="2400" b="1">
                <a:ea typeface="+mn-ea"/>
                <a:cs typeface="Arial" panose="020B0604020202020204" pitchFamily="34" charset="0"/>
              </a:rPr>
              <a:t>6</a:t>
            </a:r>
            <a:r>
              <a:rPr lang="zh-CN" altLang="en-US" sz="2400" b="1">
                <a:ea typeface="+mn-ea"/>
                <a:cs typeface="Arial" panose="020B0604020202020204" pitchFamily="34" charset="0"/>
              </a:rPr>
              <a:t>项，熔炼一分厂、安全管理室各</a:t>
            </a:r>
            <a:r>
              <a:rPr lang="en-US" altLang="zh-CN" sz="2400" b="1">
                <a:ea typeface="+mn-ea"/>
                <a:cs typeface="Arial" panose="020B0604020202020204" pitchFamily="34" charset="0"/>
              </a:rPr>
              <a:t>3</a:t>
            </a:r>
            <a:r>
              <a:rPr lang="zh-CN" altLang="en-US" sz="2400" b="1">
                <a:ea typeface="+mn-ea"/>
                <a:cs typeface="Arial" panose="020B0604020202020204" pitchFamily="34" charset="0"/>
              </a:rPr>
              <a:t>项，铜箔分厂</a:t>
            </a:r>
            <a:r>
              <a:rPr lang="en-US" altLang="zh-CN" sz="2400" b="1">
                <a:ea typeface="+mn-ea"/>
                <a:cs typeface="Arial" panose="020B0604020202020204" pitchFamily="34" charset="0"/>
              </a:rPr>
              <a:t>2</a:t>
            </a:r>
            <a:r>
              <a:rPr lang="zh-CN" altLang="en-US" sz="2400" b="1">
                <a:ea typeface="+mn-ea"/>
                <a:cs typeface="Arial" panose="020B0604020202020204" pitchFamily="34" charset="0"/>
              </a:rPr>
              <a:t>项，熔炼二分厂、电解二分厂、铜盐分厂各</a:t>
            </a:r>
            <a:r>
              <a:rPr lang="en-US" altLang="zh-CN" sz="2400" b="1">
                <a:ea typeface="+mn-ea"/>
                <a:cs typeface="Arial" panose="020B0604020202020204" pitchFamily="34" charset="0"/>
              </a:rPr>
              <a:t>1</a:t>
            </a:r>
            <a:r>
              <a:rPr lang="zh-CN" altLang="en-US" sz="2400" b="1">
                <a:ea typeface="+mn-ea"/>
                <a:cs typeface="Arial" panose="020B0604020202020204" pitchFamily="34" charset="0"/>
              </a:rPr>
              <a:t>项。从整体推进情况来看，当前各分厂</a:t>
            </a:r>
            <a:r>
              <a:rPr lang="en-US" altLang="zh-CN" sz="2400" b="1">
                <a:ea typeface="+mn-ea"/>
                <a:cs typeface="Arial" panose="020B0604020202020204" pitchFamily="34" charset="0"/>
              </a:rPr>
              <a:t>“1+3”</a:t>
            </a:r>
            <a:r>
              <a:rPr lang="zh-CN" altLang="en-US" sz="2400" b="1">
                <a:ea typeface="+mn-ea"/>
                <a:cs typeface="Arial" panose="020B0604020202020204" pitchFamily="34" charset="0"/>
              </a:rPr>
              <a:t>课题攻坚工作已进入瓶颈期。结合三季度隐患排查情况，重复性隐患检查数量居高不下，但课题新增立项偏少，反映出各分厂主动谋划课题治理的积极性不足，课题攻坚成效未达预期。</a:t>
            </a:r>
            <a:endParaRPr lang="zh-CN" altLang="en-US" sz="2400" b="1">
              <a:ea typeface="+mn-ea"/>
              <a:cs typeface="Arial" panose="020B0604020202020204" pitchFamily="34" charset="0"/>
            </a:endParaRPr>
          </a:p>
        </p:txBody>
      </p:sp>
      <p:sp>
        <p:nvSpPr>
          <p:cNvPr id="14" name="文本框 13"/>
          <p:cNvSpPr txBox="1"/>
          <p:nvPr/>
        </p:nvSpPr>
        <p:spPr>
          <a:xfrm>
            <a:off x="5373274" y="7004215"/>
            <a:ext cx="5080000" cy="660400"/>
          </a:xfrm>
          <a:prstGeom prst="rect">
            <a:avLst/>
          </a:prstGeom>
        </p:spPr>
        <p:txBody>
          <a:bodyPr>
            <a:spAutoFit/>
          </a:bodyPr>
          <a:lstStyle/>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3" name="Rectangle 3"/>
          <p:cNvSpPr txBox="1">
            <a:spLocks noChangeArrowheads="1"/>
          </p:cNvSpPr>
          <p:nvPr/>
        </p:nvSpPr>
        <p:spPr bwMode="auto">
          <a:xfrm>
            <a:off x="479425" y="260350"/>
            <a:ext cx="8187055" cy="6273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0" algn="just">
              <a:lnSpc>
                <a:spcPts val="4400"/>
              </a:lnSpc>
              <a:buClrTx/>
              <a:buSzTx/>
              <a:buFontTx/>
              <a:extLst>
                <a:ext uri="{35155182-B16C-46BC-9424-99874614C6A1}">
                  <wpsdc:indentchars xmlns:wpsdc="http://www.wps.cn/officeDocument/2017/drawingmlCustomData" val="0" checksum="3075310090"/>
                </a:ext>
              </a:extLst>
            </a:pPr>
            <a:r>
              <a:rPr lang="zh-CN" altLang="en-US" sz="3200" b="1" dirty="0" smtClean="0">
                <a:solidFill>
                  <a:srgbClr val="0000FF"/>
                </a:solidFill>
                <a:latin typeface="+mj-ea"/>
                <a:ea typeface="+mj-ea"/>
              </a:rPr>
              <a:t>（二）隐患治理</a:t>
            </a:r>
            <a:r>
              <a:rPr lang="en-US" altLang="zh-CN" sz="3200" b="1" dirty="0" smtClean="0">
                <a:solidFill>
                  <a:srgbClr val="0000FF"/>
                </a:solidFill>
                <a:latin typeface="+mj-ea"/>
                <a:ea typeface="+mj-ea"/>
              </a:rPr>
              <a:t>“1+3</a:t>
            </a:r>
            <a:r>
              <a:rPr lang="zh-CN" altLang="en-US" sz="3200" b="1" dirty="0" smtClean="0">
                <a:solidFill>
                  <a:srgbClr val="0000FF"/>
                </a:solidFill>
                <a:latin typeface="+mj-ea"/>
                <a:ea typeface="+mj-ea"/>
              </a:rPr>
              <a:t>课题</a:t>
            </a:r>
            <a:r>
              <a:rPr lang="en-US" altLang="zh-CN" sz="3200" b="1" dirty="0" smtClean="0">
                <a:solidFill>
                  <a:srgbClr val="0000FF"/>
                </a:solidFill>
                <a:latin typeface="+mj-ea"/>
                <a:ea typeface="+mj-ea"/>
              </a:rPr>
              <a:t>”</a:t>
            </a:r>
            <a:r>
              <a:rPr lang="zh-CN" altLang="en-US" sz="3200" b="1" dirty="0" smtClean="0">
                <a:solidFill>
                  <a:srgbClr val="0000FF"/>
                </a:solidFill>
                <a:latin typeface="+mj-ea"/>
                <a:ea typeface="+mj-ea"/>
              </a:rPr>
              <a:t>专项实施情况</a:t>
            </a:r>
            <a:endParaRPr lang="zh-CN" altLang="en-US" sz="3200" b="1" dirty="0" smtClean="0">
              <a:solidFill>
                <a:srgbClr val="0000FF"/>
              </a:solidFill>
              <a:latin typeface="+mj-ea"/>
              <a:ea typeface="+mj-ea"/>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382905" y="574040"/>
            <a:ext cx="885825" cy="573595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000">
                <a:solidFill>
                  <a:schemeClr val="bg1"/>
                </a:solidFill>
                <a:sym typeface="+mn-ea"/>
              </a:rPr>
              <a:t>安</a:t>
            </a:r>
            <a:endParaRPr lang="zh-CN" altLang="en-US" sz="2000">
              <a:solidFill>
                <a:schemeClr val="bg1"/>
              </a:solidFill>
              <a:sym typeface="+mn-ea"/>
            </a:endParaRPr>
          </a:p>
          <a:p>
            <a:pPr algn="ctr"/>
            <a:r>
              <a:rPr lang="zh-CN" altLang="en-US" sz="2000">
                <a:solidFill>
                  <a:schemeClr val="bg1"/>
                </a:solidFill>
                <a:sym typeface="+mn-ea"/>
              </a:rPr>
              <a:t>全</a:t>
            </a:r>
            <a:endParaRPr lang="zh-CN" altLang="en-US" sz="2000">
              <a:solidFill>
                <a:schemeClr val="bg1"/>
              </a:solidFill>
              <a:sym typeface="+mn-ea"/>
            </a:endParaRPr>
          </a:p>
          <a:p>
            <a:pPr algn="ctr"/>
            <a:r>
              <a:rPr lang="zh-CN" altLang="en-US" sz="2000">
                <a:solidFill>
                  <a:schemeClr val="bg1"/>
                </a:solidFill>
                <a:sym typeface="+mn-ea"/>
              </a:rPr>
              <a:t>隐</a:t>
            </a:r>
            <a:endParaRPr lang="zh-CN" altLang="en-US" sz="2000">
              <a:solidFill>
                <a:schemeClr val="bg1"/>
              </a:solidFill>
              <a:sym typeface="+mn-ea"/>
            </a:endParaRPr>
          </a:p>
          <a:p>
            <a:pPr algn="ctr"/>
            <a:r>
              <a:rPr lang="zh-CN" altLang="en-US" sz="2000">
                <a:solidFill>
                  <a:schemeClr val="bg1"/>
                </a:solidFill>
                <a:sym typeface="+mn-ea"/>
              </a:rPr>
              <a:t>患</a:t>
            </a:r>
            <a:endParaRPr lang="zh-CN" altLang="en-US" sz="2000">
              <a:solidFill>
                <a:schemeClr val="bg1"/>
              </a:solidFill>
              <a:sym typeface="+mn-ea"/>
            </a:endParaRPr>
          </a:p>
          <a:p>
            <a:pPr algn="ctr"/>
            <a:r>
              <a:rPr lang="zh-CN" altLang="en-US" sz="2000">
                <a:solidFill>
                  <a:schemeClr val="bg1"/>
                </a:solidFill>
                <a:sym typeface="+mn-ea"/>
              </a:rPr>
              <a:t>治</a:t>
            </a:r>
            <a:endParaRPr lang="zh-CN" altLang="en-US" sz="2000">
              <a:solidFill>
                <a:schemeClr val="bg1"/>
              </a:solidFill>
              <a:sym typeface="+mn-ea"/>
            </a:endParaRPr>
          </a:p>
          <a:p>
            <a:pPr algn="ctr"/>
            <a:r>
              <a:rPr lang="zh-CN" altLang="en-US" sz="2000">
                <a:solidFill>
                  <a:schemeClr val="bg1"/>
                </a:solidFill>
                <a:sym typeface="+mn-ea"/>
              </a:rPr>
              <a:t>理</a:t>
            </a:r>
            <a:endParaRPr lang="zh-CN" altLang="en-US" sz="2000">
              <a:solidFill>
                <a:schemeClr val="bg1"/>
              </a:solidFill>
              <a:sym typeface="+mn-ea"/>
            </a:endParaRPr>
          </a:p>
          <a:p>
            <a:pPr algn="ctr"/>
            <a:r>
              <a:rPr lang="zh-CN" altLang="en-US" sz="2000">
                <a:solidFill>
                  <a:schemeClr val="bg1"/>
                </a:solidFill>
                <a:sym typeface="+mn-ea"/>
              </a:rPr>
              <a:t>1</a:t>
            </a:r>
            <a:endParaRPr lang="zh-CN" altLang="en-US" sz="2000">
              <a:solidFill>
                <a:schemeClr val="bg1"/>
              </a:solidFill>
              <a:sym typeface="+mn-ea"/>
            </a:endParaRPr>
          </a:p>
          <a:p>
            <a:pPr algn="ctr"/>
            <a:r>
              <a:rPr lang="zh-CN" altLang="en-US" sz="2000">
                <a:solidFill>
                  <a:schemeClr val="bg1"/>
                </a:solidFill>
                <a:sym typeface="+mn-ea"/>
              </a:rPr>
              <a:t>+</a:t>
            </a:r>
            <a:endParaRPr lang="zh-CN" altLang="en-US" sz="2000">
              <a:solidFill>
                <a:schemeClr val="bg1"/>
              </a:solidFill>
              <a:sym typeface="+mn-ea"/>
            </a:endParaRPr>
          </a:p>
          <a:p>
            <a:pPr algn="ctr"/>
            <a:r>
              <a:rPr lang="zh-CN" altLang="en-US" sz="2000">
                <a:solidFill>
                  <a:schemeClr val="bg1"/>
                </a:solidFill>
                <a:sym typeface="+mn-ea"/>
              </a:rPr>
              <a:t>3</a:t>
            </a:r>
            <a:endParaRPr lang="zh-CN" altLang="en-US" sz="2000">
              <a:solidFill>
                <a:schemeClr val="bg1"/>
              </a:solidFill>
              <a:sym typeface="+mn-ea"/>
            </a:endParaRPr>
          </a:p>
          <a:p>
            <a:pPr algn="ctr"/>
            <a:r>
              <a:rPr lang="zh-CN" altLang="en-US" sz="2000">
                <a:solidFill>
                  <a:schemeClr val="bg1"/>
                </a:solidFill>
                <a:sym typeface="+mn-ea"/>
              </a:rPr>
              <a:t>D</a:t>
            </a:r>
            <a:endParaRPr lang="zh-CN" altLang="en-US" sz="2000">
              <a:solidFill>
                <a:schemeClr val="bg1"/>
              </a:solidFill>
              <a:sym typeface="+mn-ea"/>
            </a:endParaRPr>
          </a:p>
          <a:p>
            <a:pPr algn="ctr"/>
            <a:r>
              <a:rPr lang="zh-CN" altLang="en-US" sz="2000">
                <a:solidFill>
                  <a:schemeClr val="bg1"/>
                </a:solidFill>
                <a:sym typeface="+mn-ea"/>
              </a:rPr>
              <a:t>D</a:t>
            </a:r>
            <a:endParaRPr lang="zh-CN" altLang="en-US" sz="2000">
              <a:solidFill>
                <a:schemeClr val="bg1"/>
              </a:solidFill>
              <a:sym typeface="+mn-ea"/>
            </a:endParaRPr>
          </a:p>
          <a:p>
            <a:pPr algn="ctr"/>
            <a:r>
              <a:rPr lang="zh-CN" altLang="en-US" sz="2000">
                <a:solidFill>
                  <a:schemeClr val="bg1"/>
                </a:solidFill>
                <a:sym typeface="+mn-ea"/>
              </a:rPr>
              <a:t>E</a:t>
            </a:r>
            <a:endParaRPr lang="zh-CN" altLang="en-US" sz="2000">
              <a:solidFill>
                <a:schemeClr val="bg1"/>
              </a:solidFill>
              <a:sym typeface="+mn-ea"/>
            </a:endParaRPr>
          </a:p>
          <a:p>
            <a:pPr algn="ctr"/>
            <a:r>
              <a:rPr lang="zh-CN" altLang="en-US" sz="2000">
                <a:solidFill>
                  <a:schemeClr val="bg1"/>
                </a:solidFill>
                <a:sym typeface="+mn-ea"/>
              </a:rPr>
              <a:t>E</a:t>
            </a:r>
            <a:endParaRPr lang="zh-CN" altLang="en-US" sz="2000">
              <a:solidFill>
                <a:schemeClr val="bg1"/>
              </a:solidFill>
              <a:sym typeface="+mn-ea"/>
            </a:endParaRPr>
          </a:p>
          <a:p>
            <a:pPr algn="ctr"/>
            <a:r>
              <a:rPr lang="zh-CN" altLang="en-US" sz="2000">
                <a:solidFill>
                  <a:schemeClr val="bg1"/>
                </a:solidFill>
                <a:sym typeface="+mn-ea"/>
              </a:rPr>
              <a:t>闭</a:t>
            </a:r>
            <a:endParaRPr lang="zh-CN" altLang="en-US" sz="2000">
              <a:solidFill>
                <a:schemeClr val="bg1"/>
              </a:solidFill>
              <a:sym typeface="+mn-ea"/>
            </a:endParaRPr>
          </a:p>
          <a:p>
            <a:pPr algn="ctr"/>
            <a:r>
              <a:rPr lang="zh-CN" altLang="en-US" sz="2000">
                <a:solidFill>
                  <a:schemeClr val="bg1"/>
                </a:solidFill>
                <a:sym typeface="+mn-ea"/>
              </a:rPr>
              <a:t>环</a:t>
            </a:r>
            <a:endParaRPr lang="zh-CN" altLang="en-US" sz="2000">
              <a:solidFill>
                <a:schemeClr val="bg1"/>
              </a:solidFill>
              <a:sym typeface="+mn-ea"/>
            </a:endParaRPr>
          </a:p>
          <a:p>
            <a:pPr algn="ctr"/>
            <a:r>
              <a:rPr lang="zh-CN" altLang="en-US" sz="2000">
                <a:solidFill>
                  <a:schemeClr val="bg1"/>
                </a:solidFill>
                <a:sym typeface="+mn-ea"/>
              </a:rPr>
              <a:t>工</a:t>
            </a:r>
            <a:endParaRPr lang="zh-CN" altLang="en-US" sz="2000">
              <a:solidFill>
                <a:schemeClr val="bg1"/>
              </a:solidFill>
              <a:sym typeface="+mn-ea"/>
            </a:endParaRPr>
          </a:p>
          <a:p>
            <a:pPr algn="ctr"/>
            <a:r>
              <a:rPr lang="zh-CN" altLang="en-US" sz="2000">
                <a:solidFill>
                  <a:schemeClr val="bg1"/>
                </a:solidFill>
                <a:sym typeface="+mn-ea"/>
              </a:rPr>
              <a:t>作</a:t>
            </a:r>
            <a:endParaRPr lang="zh-CN" altLang="en-US" sz="2000">
              <a:solidFill>
                <a:schemeClr val="bg1"/>
              </a:solidFill>
              <a:sym typeface="+mn-ea"/>
            </a:endParaRPr>
          </a:p>
          <a:p>
            <a:pPr algn="ctr"/>
            <a:r>
              <a:rPr lang="zh-CN" altLang="en-US" sz="2000">
                <a:solidFill>
                  <a:schemeClr val="bg1"/>
                </a:solidFill>
                <a:sym typeface="+mn-ea"/>
              </a:rPr>
              <a:t>法</a:t>
            </a:r>
            <a:endParaRPr lang="zh-CN" altLang="en-US" sz="2000">
              <a:solidFill>
                <a:schemeClr val="bg1"/>
              </a:solidFill>
              <a:sym typeface="+mn-ea"/>
            </a:endParaRPr>
          </a:p>
        </p:txBody>
      </p:sp>
      <p:sp>
        <p:nvSpPr>
          <p:cNvPr id="29" name="矩形 28"/>
          <p:cNvSpPr/>
          <p:nvPr>
            <p:custDataLst>
              <p:tags r:id="rId1"/>
            </p:custDataLst>
          </p:nvPr>
        </p:nvSpPr>
        <p:spPr>
          <a:xfrm>
            <a:off x="2002155" y="904875"/>
            <a:ext cx="1198245" cy="108585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nchorCtr="0"/>
          <a:p>
            <a:pPr algn="ctr"/>
            <a:r>
              <a:rPr lang="zh-CN" altLang="en-US">
                <a:solidFill>
                  <a:schemeClr val="bg1"/>
                </a:solidFill>
              </a:rPr>
              <a:t>发现一个典型隐患（</a:t>
            </a:r>
            <a:r>
              <a:rPr lang="zh-CN" altLang="en-US">
                <a:solidFill>
                  <a:schemeClr val="bg1"/>
                </a:solidFill>
                <a:sym typeface="+mn-ea"/>
              </a:rPr>
              <a:t>Detect</a:t>
            </a:r>
            <a:r>
              <a:rPr lang="zh-CN" altLang="en-US">
                <a:solidFill>
                  <a:schemeClr val="bg1"/>
                </a:solidFill>
              </a:rPr>
              <a:t>）</a:t>
            </a:r>
            <a:endParaRPr lang="zh-CN" altLang="en-US">
              <a:solidFill>
                <a:schemeClr val="bg1"/>
              </a:solidFill>
            </a:endParaRPr>
          </a:p>
        </p:txBody>
      </p:sp>
      <p:sp>
        <p:nvSpPr>
          <p:cNvPr id="31" name="矩形 30"/>
          <p:cNvSpPr/>
          <p:nvPr>
            <p:custDataLst>
              <p:tags r:id="rId2"/>
            </p:custDataLst>
          </p:nvPr>
        </p:nvSpPr>
        <p:spPr>
          <a:xfrm>
            <a:off x="1997710" y="2738120"/>
            <a:ext cx="1198245" cy="2753995"/>
          </a:xfrm>
          <a:prstGeom prst="rect">
            <a:avLst/>
          </a:prstGeom>
          <a:solidFill>
            <a:srgbClr val="00B05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just"/>
            <a:r>
              <a:rPr lang="zh-CN" altLang="en-US" sz="1600">
                <a:sym typeface="+mn-ea"/>
              </a:rPr>
              <a:t>聚焦高风险作业、设备安全防护、作业指导书落地执行、安全管理制度落实等重点领域挖掘典型隐患</a:t>
            </a:r>
            <a:endParaRPr lang="zh-CN" altLang="en-US" sz="1600">
              <a:solidFill>
                <a:schemeClr val="tx1"/>
              </a:solidFill>
              <a:latin typeface="方正仿宋_GB2312" panose="02000000000000000000" charset="-122"/>
              <a:ea typeface="方正仿宋_GB2312" panose="02000000000000000000" charset="-122"/>
            </a:endParaRPr>
          </a:p>
        </p:txBody>
      </p:sp>
      <p:sp>
        <p:nvSpPr>
          <p:cNvPr id="33" name="矩形 32"/>
          <p:cNvSpPr/>
          <p:nvPr>
            <p:custDataLst>
              <p:tags r:id="rId3"/>
            </p:custDataLst>
          </p:nvPr>
        </p:nvSpPr>
        <p:spPr>
          <a:xfrm>
            <a:off x="4257040" y="904875"/>
            <a:ext cx="1321435" cy="108585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bg1"/>
                </a:solidFill>
                <a:sym typeface="+mn-ea"/>
              </a:rPr>
              <a:t>开展一次深入研讨（</a:t>
            </a:r>
            <a:r>
              <a:rPr lang="zh-CN" altLang="en-US">
                <a:solidFill>
                  <a:schemeClr val="bg1"/>
                </a:solidFill>
                <a:sym typeface="+mn-ea"/>
              </a:rPr>
              <a:t>Discuss</a:t>
            </a:r>
            <a:r>
              <a:rPr lang="zh-CN" altLang="en-US">
                <a:solidFill>
                  <a:schemeClr val="bg1"/>
                </a:solidFill>
                <a:sym typeface="+mn-ea"/>
              </a:rPr>
              <a:t>）</a:t>
            </a:r>
            <a:endParaRPr lang="zh-CN" altLang="en-US">
              <a:solidFill>
                <a:schemeClr val="bg1"/>
              </a:solidFill>
              <a:sym typeface="+mn-ea"/>
            </a:endParaRPr>
          </a:p>
        </p:txBody>
      </p:sp>
      <p:sp>
        <p:nvSpPr>
          <p:cNvPr id="35" name="矩形 34"/>
          <p:cNvSpPr/>
          <p:nvPr>
            <p:custDataLst>
              <p:tags r:id="rId4"/>
            </p:custDataLst>
          </p:nvPr>
        </p:nvSpPr>
        <p:spPr>
          <a:xfrm>
            <a:off x="4257040" y="2738120"/>
            <a:ext cx="1321435" cy="2753995"/>
          </a:xfrm>
          <a:prstGeom prst="rect">
            <a:avLst/>
          </a:prstGeom>
          <a:solidFill>
            <a:srgbClr val="00B05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just"/>
            <a:r>
              <a:rPr lang="zh-CN" altLang="en-US" sz="1600">
                <a:sym typeface="+mn-ea"/>
              </a:rPr>
              <a:t>多层级人员开展专题研讨，深挖问题本质、梳理管控盲区</a:t>
            </a:r>
            <a:endParaRPr lang="zh-CN" altLang="en-US" sz="1600">
              <a:solidFill>
                <a:schemeClr val="tx1"/>
              </a:solidFill>
              <a:latin typeface="方正仿宋_GB2312" panose="02000000000000000000" charset="-122"/>
              <a:ea typeface="方正仿宋_GB2312" panose="02000000000000000000" charset="-122"/>
            </a:endParaRPr>
          </a:p>
        </p:txBody>
      </p:sp>
      <p:sp>
        <p:nvSpPr>
          <p:cNvPr id="39" name="矩形 38"/>
          <p:cNvSpPr/>
          <p:nvPr>
            <p:custDataLst>
              <p:tags r:id="rId5"/>
            </p:custDataLst>
          </p:nvPr>
        </p:nvSpPr>
        <p:spPr>
          <a:xfrm>
            <a:off x="6513830" y="904875"/>
            <a:ext cx="1198245" cy="108585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bg1"/>
                </a:solidFill>
                <a:sym typeface="+mn-ea"/>
              </a:rPr>
              <a:t>组织一次扩大排查（</a:t>
            </a:r>
            <a:r>
              <a:rPr lang="zh-CN" altLang="en-US">
                <a:solidFill>
                  <a:schemeClr val="bg1"/>
                </a:solidFill>
                <a:sym typeface="+mn-ea"/>
              </a:rPr>
              <a:t>Expand</a:t>
            </a:r>
            <a:r>
              <a:rPr lang="zh-CN" altLang="en-US">
                <a:solidFill>
                  <a:schemeClr val="bg1"/>
                </a:solidFill>
                <a:sym typeface="+mn-ea"/>
              </a:rPr>
              <a:t>）</a:t>
            </a:r>
            <a:endParaRPr lang="zh-CN" altLang="en-US">
              <a:solidFill>
                <a:schemeClr val="bg1"/>
              </a:solidFill>
              <a:sym typeface="+mn-ea"/>
            </a:endParaRPr>
          </a:p>
        </p:txBody>
      </p:sp>
      <p:sp>
        <p:nvSpPr>
          <p:cNvPr id="41" name="矩形 40"/>
          <p:cNvSpPr/>
          <p:nvPr>
            <p:custDataLst>
              <p:tags r:id="rId6"/>
            </p:custDataLst>
          </p:nvPr>
        </p:nvSpPr>
        <p:spPr>
          <a:xfrm>
            <a:off x="6518275" y="2738120"/>
            <a:ext cx="1193800" cy="2753995"/>
          </a:xfrm>
          <a:prstGeom prst="rect">
            <a:avLst/>
          </a:prstGeom>
          <a:solidFill>
            <a:srgbClr val="00B05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just" fontAlgn="auto">
              <a:lnSpc>
                <a:spcPts val="1800"/>
              </a:lnSpc>
            </a:pPr>
            <a:r>
              <a:rPr lang="zh-CN" altLang="en-US" sz="1600">
                <a:sym typeface="+mn-ea"/>
              </a:rPr>
              <a:t>同区域、相似系统开展全覆盖延伸排查</a:t>
            </a:r>
            <a:endParaRPr lang="zh-CN" altLang="en-US" sz="1600">
              <a:solidFill>
                <a:schemeClr val="tx1"/>
              </a:solidFill>
              <a:latin typeface="方正仿宋_GB2312" panose="02000000000000000000" charset="-122"/>
              <a:ea typeface="方正仿宋_GB2312" panose="02000000000000000000" charset="-122"/>
              <a:cs typeface="方正仿宋_GB2312" panose="02000000000000000000" charset="-122"/>
              <a:sym typeface="+mn-ea"/>
            </a:endParaRPr>
          </a:p>
        </p:txBody>
      </p:sp>
      <p:sp>
        <p:nvSpPr>
          <p:cNvPr id="42" name="矩形 41"/>
          <p:cNvSpPr/>
          <p:nvPr>
            <p:custDataLst>
              <p:tags r:id="rId7"/>
            </p:custDataLst>
          </p:nvPr>
        </p:nvSpPr>
        <p:spPr>
          <a:xfrm>
            <a:off x="8680450" y="904875"/>
            <a:ext cx="1548130" cy="108585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bg1"/>
                </a:solidFill>
                <a:sym typeface="+mn-ea"/>
              </a:rPr>
              <a:t>落实一次</a:t>
            </a:r>
            <a:endParaRPr lang="zh-CN" altLang="en-US">
              <a:solidFill>
                <a:schemeClr val="bg1"/>
              </a:solidFill>
              <a:sym typeface="+mn-ea"/>
            </a:endParaRPr>
          </a:p>
          <a:p>
            <a:pPr algn="ctr"/>
            <a:r>
              <a:rPr lang="zh-CN" altLang="en-US">
                <a:solidFill>
                  <a:schemeClr val="bg1"/>
                </a:solidFill>
                <a:sym typeface="+mn-ea"/>
              </a:rPr>
              <a:t>宣讲培训（</a:t>
            </a:r>
            <a:r>
              <a:rPr lang="zh-CN" altLang="en-US">
                <a:solidFill>
                  <a:schemeClr val="bg1"/>
                </a:solidFill>
                <a:sym typeface="+mn-ea"/>
              </a:rPr>
              <a:t>Educcation</a:t>
            </a:r>
            <a:r>
              <a:rPr lang="zh-CN" altLang="en-US">
                <a:solidFill>
                  <a:schemeClr val="bg1"/>
                </a:solidFill>
                <a:sym typeface="+mn-ea"/>
              </a:rPr>
              <a:t>）</a:t>
            </a:r>
            <a:endParaRPr lang="zh-CN" altLang="en-US">
              <a:solidFill>
                <a:schemeClr val="bg1"/>
              </a:solidFill>
              <a:sym typeface="+mn-ea"/>
            </a:endParaRPr>
          </a:p>
        </p:txBody>
      </p:sp>
      <p:sp>
        <p:nvSpPr>
          <p:cNvPr id="44" name="矩形 43"/>
          <p:cNvSpPr/>
          <p:nvPr>
            <p:custDataLst>
              <p:tags r:id="rId8"/>
            </p:custDataLst>
          </p:nvPr>
        </p:nvSpPr>
        <p:spPr>
          <a:xfrm>
            <a:off x="8679815" y="2738120"/>
            <a:ext cx="1548765" cy="2753995"/>
          </a:xfrm>
          <a:prstGeom prst="rect">
            <a:avLst/>
          </a:prstGeom>
          <a:solidFill>
            <a:srgbClr val="00B05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just" fontAlgn="auto">
              <a:lnSpc>
                <a:spcPts val="1800"/>
              </a:lnSpc>
            </a:pPr>
            <a:r>
              <a:rPr lang="zh-CN" altLang="en-US" sz="1600">
                <a:sym typeface="+mn-ea"/>
              </a:rPr>
              <a:t>讲解课题开展目的及意义，并结合典型事故案例开展警示教育，敲响安全思想警钟</a:t>
            </a:r>
            <a:endParaRPr lang="zh-CN" altLang="en-US" sz="1600">
              <a:solidFill>
                <a:schemeClr val="tx1"/>
              </a:solidFill>
              <a:latin typeface="方正仿宋_GB2312" panose="02000000000000000000" charset="-122"/>
              <a:ea typeface="方正仿宋_GB2312" panose="02000000000000000000" charset="-122"/>
              <a:sym typeface="+mn-ea"/>
            </a:endParaRPr>
          </a:p>
        </p:txBody>
      </p:sp>
      <p:cxnSp>
        <p:nvCxnSpPr>
          <p:cNvPr id="55" name="直接箭头连接符 54"/>
          <p:cNvCxnSpPr>
            <a:stCxn id="29" idx="2"/>
            <a:endCxn id="31" idx="0"/>
          </p:cNvCxnSpPr>
          <p:nvPr>
            <p:custDataLst>
              <p:tags r:id="rId9"/>
            </p:custDataLst>
          </p:nvPr>
        </p:nvCxnSpPr>
        <p:spPr>
          <a:xfrm flipH="1">
            <a:off x="2597150" y="1990725"/>
            <a:ext cx="4445" cy="747395"/>
          </a:xfrm>
          <a:prstGeom prst="straightConnector1">
            <a:avLst/>
          </a:prstGeom>
          <a:ln w="31750" cap="rnd">
            <a:solidFill>
              <a:schemeClr val="accent4"/>
            </a:solidFill>
            <a:round/>
            <a:tailEnd type="arrow" w="med" len="med"/>
          </a:ln>
        </p:spPr>
        <p:style>
          <a:lnRef idx="0">
            <a:srgbClr val="FFFFFF"/>
          </a:lnRef>
          <a:fillRef idx="0">
            <a:srgbClr val="FFFFFF"/>
          </a:fillRef>
          <a:effectRef idx="0">
            <a:srgbClr val="FFFFFF"/>
          </a:effectRef>
          <a:fontRef idx="minor">
            <a:schemeClr val="tx1"/>
          </a:fontRef>
        </p:style>
      </p:cxnSp>
      <p:cxnSp>
        <p:nvCxnSpPr>
          <p:cNvPr id="56" name="直接箭头连接符 55"/>
          <p:cNvCxnSpPr>
            <a:stCxn id="33" idx="2"/>
            <a:endCxn id="35" idx="0"/>
          </p:cNvCxnSpPr>
          <p:nvPr>
            <p:custDataLst>
              <p:tags r:id="rId10"/>
            </p:custDataLst>
          </p:nvPr>
        </p:nvCxnSpPr>
        <p:spPr>
          <a:xfrm>
            <a:off x="4918075" y="1990725"/>
            <a:ext cx="0" cy="747395"/>
          </a:xfrm>
          <a:prstGeom prst="straightConnector1">
            <a:avLst/>
          </a:prstGeom>
          <a:ln w="31750" cap="rnd">
            <a:solidFill>
              <a:schemeClr val="accent4"/>
            </a:solidFill>
            <a:round/>
            <a:tailEnd type="arrow" w="med" len="med"/>
          </a:ln>
        </p:spPr>
        <p:style>
          <a:lnRef idx="0">
            <a:srgbClr val="FFFFFF"/>
          </a:lnRef>
          <a:fillRef idx="0">
            <a:srgbClr val="FFFFFF"/>
          </a:fillRef>
          <a:effectRef idx="0">
            <a:srgbClr val="FFFFFF"/>
          </a:effectRef>
          <a:fontRef idx="minor">
            <a:schemeClr val="tx1"/>
          </a:fontRef>
        </p:style>
      </p:cxnSp>
      <p:cxnSp>
        <p:nvCxnSpPr>
          <p:cNvPr id="57" name="直接箭头连接符 56"/>
          <p:cNvCxnSpPr>
            <a:stCxn id="39" idx="2"/>
            <a:endCxn id="41" idx="0"/>
          </p:cNvCxnSpPr>
          <p:nvPr>
            <p:custDataLst>
              <p:tags r:id="rId11"/>
            </p:custDataLst>
          </p:nvPr>
        </p:nvCxnSpPr>
        <p:spPr>
          <a:xfrm>
            <a:off x="7113270" y="1990725"/>
            <a:ext cx="1905" cy="747395"/>
          </a:xfrm>
          <a:prstGeom prst="straightConnector1">
            <a:avLst/>
          </a:prstGeom>
          <a:ln w="31750" cap="rnd">
            <a:solidFill>
              <a:schemeClr val="accent4"/>
            </a:solidFill>
            <a:round/>
            <a:tailEnd type="arrow" w="med" len="med"/>
          </a:ln>
        </p:spPr>
        <p:style>
          <a:lnRef idx="0">
            <a:srgbClr val="FFFFFF"/>
          </a:lnRef>
          <a:fillRef idx="0">
            <a:srgbClr val="FFFFFF"/>
          </a:fillRef>
          <a:effectRef idx="0">
            <a:srgbClr val="FFFFFF"/>
          </a:effectRef>
          <a:fontRef idx="minor">
            <a:schemeClr val="tx1"/>
          </a:fontRef>
        </p:style>
      </p:cxnSp>
      <p:cxnSp>
        <p:nvCxnSpPr>
          <p:cNvPr id="58" name="直接箭头连接符 57"/>
          <p:cNvCxnSpPr>
            <a:stCxn id="42" idx="2"/>
            <a:endCxn id="44" idx="0"/>
          </p:cNvCxnSpPr>
          <p:nvPr>
            <p:custDataLst>
              <p:tags r:id="rId12"/>
            </p:custDataLst>
          </p:nvPr>
        </p:nvCxnSpPr>
        <p:spPr>
          <a:xfrm>
            <a:off x="9454515" y="1990725"/>
            <a:ext cx="0" cy="747395"/>
          </a:xfrm>
          <a:prstGeom prst="straightConnector1">
            <a:avLst/>
          </a:prstGeom>
          <a:ln w="31750" cap="rnd">
            <a:solidFill>
              <a:schemeClr val="accent4"/>
            </a:solidFill>
            <a:round/>
            <a:tailEnd type="arrow" w="med" len="med"/>
          </a:ln>
        </p:spPr>
        <p:style>
          <a:lnRef idx="0">
            <a:srgbClr val="FFFFFF"/>
          </a:lnRef>
          <a:fillRef idx="0">
            <a:srgbClr val="FFFFFF"/>
          </a:fillRef>
          <a:effectRef idx="0">
            <a:srgbClr val="FFFFFF"/>
          </a:effectRef>
          <a:fontRef idx="minor">
            <a:schemeClr val="tx1"/>
          </a:fontRef>
        </p:style>
      </p:cxnSp>
      <p:cxnSp>
        <p:nvCxnSpPr>
          <p:cNvPr id="74" name="直接箭头连接符 73"/>
          <p:cNvCxnSpPr>
            <a:endCxn id="29" idx="1"/>
          </p:cNvCxnSpPr>
          <p:nvPr/>
        </p:nvCxnSpPr>
        <p:spPr>
          <a:xfrm flipV="1">
            <a:off x="1289685" y="1447800"/>
            <a:ext cx="712470" cy="5080"/>
          </a:xfrm>
          <a:prstGeom prst="straightConnector1">
            <a:avLst/>
          </a:prstGeom>
          <a:ln w="31750">
            <a:solidFill>
              <a:srgbClr val="0070C0"/>
            </a:solidFill>
            <a:tailEnd type="arrow" w="med" len="med"/>
          </a:ln>
        </p:spPr>
        <p:style>
          <a:lnRef idx="0">
            <a:srgbClr val="FFFFFF"/>
          </a:lnRef>
          <a:fillRef idx="0">
            <a:srgbClr val="FFFFFF"/>
          </a:fillRef>
          <a:effectRef idx="0">
            <a:srgbClr val="FFFFFF"/>
          </a:effectRef>
          <a:fontRef idx="minor">
            <a:schemeClr val="tx1"/>
          </a:fontRef>
        </p:style>
      </p:cxnSp>
      <p:cxnSp>
        <p:nvCxnSpPr>
          <p:cNvPr id="78" name="直接箭头连接符 77"/>
          <p:cNvCxnSpPr>
            <a:stCxn id="29" idx="3"/>
            <a:endCxn id="33" idx="1"/>
          </p:cNvCxnSpPr>
          <p:nvPr>
            <p:custDataLst>
              <p:tags r:id="rId13"/>
            </p:custDataLst>
          </p:nvPr>
        </p:nvCxnSpPr>
        <p:spPr>
          <a:xfrm>
            <a:off x="3200400" y="1447800"/>
            <a:ext cx="1056640" cy="0"/>
          </a:xfrm>
          <a:prstGeom prst="straightConnector1">
            <a:avLst/>
          </a:prstGeom>
          <a:ln w="31750">
            <a:solidFill>
              <a:srgbClr val="0070C0"/>
            </a:solidFill>
            <a:tailEnd type="arrow" w="med" len="med"/>
          </a:ln>
        </p:spPr>
        <p:style>
          <a:lnRef idx="0">
            <a:srgbClr val="FFFFFF"/>
          </a:lnRef>
          <a:fillRef idx="0">
            <a:srgbClr val="FFFFFF"/>
          </a:fillRef>
          <a:effectRef idx="0">
            <a:srgbClr val="FFFFFF"/>
          </a:effectRef>
          <a:fontRef idx="minor">
            <a:schemeClr val="tx1"/>
          </a:fontRef>
        </p:style>
      </p:cxnSp>
      <p:cxnSp>
        <p:nvCxnSpPr>
          <p:cNvPr id="79" name="直接箭头连接符 78"/>
          <p:cNvCxnSpPr>
            <a:stCxn id="33" idx="3"/>
            <a:endCxn id="39" idx="1"/>
          </p:cNvCxnSpPr>
          <p:nvPr>
            <p:custDataLst>
              <p:tags r:id="rId14"/>
            </p:custDataLst>
          </p:nvPr>
        </p:nvCxnSpPr>
        <p:spPr>
          <a:xfrm>
            <a:off x="5578475" y="1447800"/>
            <a:ext cx="935355" cy="0"/>
          </a:xfrm>
          <a:prstGeom prst="straightConnector1">
            <a:avLst/>
          </a:prstGeom>
          <a:ln w="31750">
            <a:solidFill>
              <a:srgbClr val="0070C0"/>
            </a:solidFill>
            <a:tailEnd type="arrow" w="med" len="med"/>
          </a:ln>
        </p:spPr>
        <p:style>
          <a:lnRef idx="0">
            <a:srgbClr val="FFFFFF"/>
          </a:lnRef>
          <a:fillRef idx="0">
            <a:srgbClr val="FFFFFF"/>
          </a:fillRef>
          <a:effectRef idx="0">
            <a:srgbClr val="FFFFFF"/>
          </a:effectRef>
          <a:fontRef idx="minor">
            <a:schemeClr val="tx1"/>
          </a:fontRef>
        </p:style>
      </p:cxnSp>
      <p:cxnSp>
        <p:nvCxnSpPr>
          <p:cNvPr id="80" name="直接箭头连接符 79"/>
          <p:cNvCxnSpPr>
            <a:stCxn id="39" idx="3"/>
            <a:endCxn id="42" idx="1"/>
          </p:cNvCxnSpPr>
          <p:nvPr>
            <p:custDataLst>
              <p:tags r:id="rId15"/>
            </p:custDataLst>
          </p:nvPr>
        </p:nvCxnSpPr>
        <p:spPr>
          <a:xfrm>
            <a:off x="7712075" y="1447800"/>
            <a:ext cx="968375" cy="0"/>
          </a:xfrm>
          <a:prstGeom prst="straightConnector1">
            <a:avLst/>
          </a:prstGeom>
          <a:ln w="31750">
            <a:solidFill>
              <a:srgbClr val="0070C0"/>
            </a:solidFill>
            <a:tailEnd type="arrow" w="med" len="med"/>
          </a:ln>
        </p:spPr>
        <p:style>
          <a:lnRef idx="0">
            <a:srgbClr val="FFFFFF"/>
          </a:lnRef>
          <a:fillRef idx="0">
            <a:srgbClr val="FFFFFF"/>
          </a:fillRef>
          <a:effectRef idx="0">
            <a:srgbClr val="FFFFFF"/>
          </a:effectRef>
          <a:fontRef idx="minor">
            <a:schemeClr val="tx1"/>
          </a:fontRef>
        </p:style>
      </p:cxnSp>
      <p:cxnSp>
        <p:nvCxnSpPr>
          <p:cNvPr id="88" name="直接箭头连接符 87"/>
          <p:cNvCxnSpPr>
            <a:stCxn id="31" idx="3"/>
            <a:endCxn id="35" idx="1"/>
          </p:cNvCxnSpPr>
          <p:nvPr>
            <p:custDataLst>
              <p:tags r:id="rId16"/>
            </p:custDataLst>
          </p:nvPr>
        </p:nvCxnSpPr>
        <p:spPr>
          <a:xfrm>
            <a:off x="3195955" y="4115435"/>
            <a:ext cx="1061085" cy="0"/>
          </a:xfrm>
          <a:prstGeom prst="straightConnector1">
            <a:avLst/>
          </a:prstGeom>
          <a:ln w="31750" cap="rnd">
            <a:solidFill>
              <a:schemeClr val="accent4"/>
            </a:solidFill>
            <a:round/>
            <a:tailEnd type="arrow" w="med" len="med"/>
          </a:ln>
        </p:spPr>
        <p:style>
          <a:lnRef idx="0">
            <a:srgbClr val="FFFFFF"/>
          </a:lnRef>
          <a:fillRef idx="0">
            <a:srgbClr val="FFFFFF"/>
          </a:fillRef>
          <a:effectRef idx="0">
            <a:srgbClr val="FFFFFF"/>
          </a:effectRef>
          <a:fontRef idx="minor">
            <a:schemeClr val="tx1"/>
          </a:fontRef>
        </p:style>
      </p:cxnSp>
      <p:cxnSp>
        <p:nvCxnSpPr>
          <p:cNvPr id="89" name="直接箭头连接符 88"/>
          <p:cNvCxnSpPr>
            <a:stCxn id="35" idx="3"/>
            <a:endCxn id="41" idx="1"/>
          </p:cNvCxnSpPr>
          <p:nvPr>
            <p:custDataLst>
              <p:tags r:id="rId17"/>
            </p:custDataLst>
          </p:nvPr>
        </p:nvCxnSpPr>
        <p:spPr>
          <a:xfrm>
            <a:off x="5578475" y="4115435"/>
            <a:ext cx="939800" cy="0"/>
          </a:xfrm>
          <a:prstGeom prst="straightConnector1">
            <a:avLst/>
          </a:prstGeom>
          <a:ln w="31750" cap="rnd">
            <a:solidFill>
              <a:schemeClr val="accent4"/>
            </a:solidFill>
            <a:round/>
            <a:tailEnd type="arrow" w="med" len="med"/>
          </a:ln>
        </p:spPr>
        <p:style>
          <a:lnRef idx="0">
            <a:srgbClr val="FFFFFF"/>
          </a:lnRef>
          <a:fillRef idx="0">
            <a:srgbClr val="FFFFFF"/>
          </a:fillRef>
          <a:effectRef idx="0">
            <a:srgbClr val="FFFFFF"/>
          </a:effectRef>
          <a:fontRef idx="minor">
            <a:schemeClr val="tx1"/>
          </a:fontRef>
        </p:style>
      </p:cxnSp>
      <p:cxnSp>
        <p:nvCxnSpPr>
          <p:cNvPr id="90" name="直接箭头连接符 89"/>
          <p:cNvCxnSpPr>
            <a:endCxn id="44" idx="1"/>
          </p:cNvCxnSpPr>
          <p:nvPr>
            <p:custDataLst>
              <p:tags r:id="rId18"/>
            </p:custDataLst>
          </p:nvPr>
        </p:nvCxnSpPr>
        <p:spPr>
          <a:xfrm>
            <a:off x="7712075" y="4115435"/>
            <a:ext cx="967740" cy="0"/>
          </a:xfrm>
          <a:prstGeom prst="straightConnector1">
            <a:avLst/>
          </a:prstGeom>
          <a:ln w="31750" cap="rnd">
            <a:solidFill>
              <a:schemeClr val="accent4"/>
            </a:solidFill>
            <a:round/>
            <a:tailEnd type="arrow" w="med" len="med"/>
          </a:ln>
        </p:spPr>
        <p:style>
          <a:lnRef idx="0">
            <a:srgbClr val="FFFFFF"/>
          </a:lnRef>
          <a:fillRef idx="0">
            <a:srgbClr val="FFFFFF"/>
          </a:fillRef>
          <a:effectRef idx="0">
            <a:srgbClr val="FFFFFF"/>
          </a:effectRef>
          <a:fontRef idx="minor">
            <a:schemeClr val="tx1"/>
          </a:fontRef>
        </p:style>
      </p:cxnSp>
      <p:pic>
        <p:nvPicPr>
          <p:cNvPr id="5" name="1">
            <a:hlinkClick r:id="" action="ppaction://media"/>
          </p:cNvPr>
          <p:cNvPicPr/>
          <p:nvPr>
            <a:audioFile r:link="rId19"/>
            <p:extLst>
              <p:ext uri="{DAA4B4D4-6D71-4841-9C94-3DE7FCFB9230}">
                <p14:media xmlns:p14="http://schemas.microsoft.com/office/powerpoint/2010/main" r:embed="rId20"/>
              </p:ext>
            </p:extLst>
          </p:nvPr>
        </p:nvPicPr>
        <p:blipFill>
          <a:blip r:embed="rId21"/>
          <a:stretch>
            <a:fillRect/>
          </a:stretch>
        </p:blipFill>
        <p:spPr>
          <a:xfrm>
            <a:off x="984885" y="6078855"/>
            <a:ext cx="304800" cy="231140"/>
          </a:xfrm>
          <a:prstGeom prst="rect">
            <a:avLst/>
          </a:prstGeom>
        </p:spPr>
      </p:pic>
      <p:pic>
        <p:nvPicPr>
          <p:cNvPr id="6" name="2">
            <a:hlinkClick r:id="" action="ppaction://media"/>
          </p:cNvPr>
          <p:cNvPicPr/>
          <p:nvPr>
            <a:audioFile r:link="rId22"/>
            <p:extLst>
              <p:ext uri="{DAA4B4D4-6D71-4841-9C94-3DE7FCFB9230}">
                <p14:media xmlns:p14="http://schemas.microsoft.com/office/powerpoint/2010/main" r:embed="rId23"/>
              </p:ext>
            </p:extLst>
          </p:nvPr>
        </p:nvPicPr>
        <p:blipFill>
          <a:blip r:embed="rId21"/>
          <a:stretch>
            <a:fillRect/>
          </a:stretch>
        </p:blipFill>
        <p:spPr>
          <a:xfrm>
            <a:off x="1483995" y="1216660"/>
            <a:ext cx="323850" cy="231140"/>
          </a:xfrm>
          <a:prstGeom prst="rect">
            <a:avLst/>
          </a:prstGeom>
        </p:spPr>
      </p:pic>
      <p:pic>
        <p:nvPicPr>
          <p:cNvPr id="7" name="3">
            <a:hlinkClick r:id="" action="ppaction://media"/>
          </p:cNvPr>
          <p:cNvPicPr/>
          <p:nvPr>
            <a:audioFile r:link="rId24"/>
            <p:extLst>
              <p:ext uri="{DAA4B4D4-6D71-4841-9C94-3DE7FCFB9230}">
                <p14:media xmlns:p14="http://schemas.microsoft.com/office/powerpoint/2010/main" r:embed="rId25"/>
              </p:ext>
            </p:extLst>
          </p:nvPr>
        </p:nvPicPr>
        <p:blipFill>
          <a:blip r:embed="rId21"/>
          <a:stretch>
            <a:fillRect/>
          </a:stretch>
        </p:blipFill>
        <p:spPr>
          <a:xfrm flipV="1">
            <a:off x="2964180" y="5324475"/>
            <a:ext cx="231775" cy="76200"/>
          </a:xfrm>
          <a:prstGeom prst="rect">
            <a:avLst/>
          </a:prstGeom>
        </p:spPr>
      </p:pic>
      <p:pic>
        <p:nvPicPr>
          <p:cNvPr id="8" name="4">
            <a:hlinkClick r:id="" action="ppaction://media"/>
          </p:cNvPr>
          <p:cNvPicPr/>
          <p:nvPr>
            <a:audioFile r:link="rId26"/>
            <p:extLst>
              <p:ext uri="{DAA4B4D4-6D71-4841-9C94-3DE7FCFB9230}">
                <p14:media xmlns:p14="http://schemas.microsoft.com/office/powerpoint/2010/main" r:embed="rId27"/>
              </p:ext>
            </p:extLst>
          </p:nvPr>
        </p:nvPicPr>
        <p:blipFill>
          <a:blip r:embed="rId21"/>
          <a:stretch>
            <a:fillRect/>
          </a:stretch>
        </p:blipFill>
        <p:spPr>
          <a:xfrm flipV="1">
            <a:off x="5318760" y="5324475"/>
            <a:ext cx="231775" cy="76200"/>
          </a:xfrm>
          <a:prstGeom prst="rect">
            <a:avLst/>
          </a:prstGeom>
        </p:spPr>
      </p:pic>
      <p:pic>
        <p:nvPicPr>
          <p:cNvPr id="9" name="5">
            <a:hlinkClick r:id="" action="ppaction://media"/>
          </p:cNvPr>
          <p:cNvPicPr/>
          <p:nvPr>
            <a:audioFile r:link="rId28"/>
            <p:extLst>
              <p:ext uri="{DAA4B4D4-6D71-4841-9C94-3DE7FCFB9230}">
                <p14:media xmlns:p14="http://schemas.microsoft.com/office/powerpoint/2010/main" r:embed="rId29"/>
              </p:ext>
            </p:extLst>
          </p:nvPr>
        </p:nvPicPr>
        <p:blipFill>
          <a:blip r:embed="rId21"/>
          <a:stretch>
            <a:fillRect/>
          </a:stretch>
        </p:blipFill>
        <p:spPr>
          <a:xfrm>
            <a:off x="7402830" y="5260975"/>
            <a:ext cx="309245" cy="231140"/>
          </a:xfrm>
          <a:prstGeom prst="rect">
            <a:avLst/>
          </a:prstGeom>
        </p:spPr>
      </p:pic>
      <p:pic>
        <p:nvPicPr>
          <p:cNvPr id="10" name="6">
            <a:hlinkClick r:id="" action="ppaction://media"/>
          </p:cNvPr>
          <p:cNvPicPr/>
          <p:nvPr>
            <a:audioFile r:link="rId30"/>
            <p:extLst>
              <p:ext uri="{DAA4B4D4-6D71-4841-9C94-3DE7FCFB9230}">
                <p14:media xmlns:p14="http://schemas.microsoft.com/office/powerpoint/2010/main" r:embed="rId31"/>
              </p:ext>
            </p:extLst>
          </p:nvPr>
        </p:nvPicPr>
        <p:blipFill>
          <a:blip r:embed="rId21"/>
          <a:stretch>
            <a:fillRect/>
          </a:stretch>
        </p:blipFill>
        <p:spPr>
          <a:xfrm>
            <a:off x="9973310" y="5245100"/>
            <a:ext cx="319405" cy="155575"/>
          </a:xfrm>
          <a:prstGeom prst="rect">
            <a:avLst/>
          </a:prstGeom>
        </p:spPr>
      </p:pic>
      <p:sp>
        <p:nvSpPr>
          <p:cNvPr id="2" name="文本框 1"/>
          <p:cNvSpPr txBox="1"/>
          <p:nvPr/>
        </p:nvSpPr>
        <p:spPr>
          <a:xfrm>
            <a:off x="1638935" y="6031865"/>
            <a:ext cx="9537065" cy="645160"/>
          </a:xfrm>
          <a:prstGeom prst="rect">
            <a:avLst/>
          </a:prstGeom>
          <a:noFill/>
        </p:spPr>
        <p:txBody>
          <a:bodyPr wrap="square" rtlCol="0">
            <a:spAutoFit/>
          </a:bodyPr>
          <a:p>
            <a:r>
              <a:rPr b="1" kern="0" spc="-100" dirty="0">
                <a:solidFill>
                  <a:srgbClr val="FF0000">
                    <a:alpha val="100000"/>
                  </a:srgbClr>
                </a:solidFill>
                <a:latin typeface="仿宋" panose="02010609060101010101" charset="-122"/>
                <a:ea typeface="仿宋" panose="02010609060101010101" charset="-122"/>
                <a:cs typeface="仿宋" panose="02010609060101010101" charset="-122"/>
                <a:sym typeface="+mn-ea"/>
              </a:rPr>
              <a:t>安全管理重在系统反思、源头治理，全员争做隐患排查员，落实DDEE工作法，</a:t>
            </a:r>
            <a:r>
              <a:rPr b="1" kern="0" spc="-110" dirty="0">
                <a:solidFill>
                  <a:srgbClr val="FF0000">
                    <a:alpha val="100000"/>
                  </a:srgbClr>
                </a:solidFill>
                <a:latin typeface="仿宋" panose="02010609060101010101" charset="-122"/>
                <a:ea typeface="仿宋" panose="02010609060101010101" charset="-122"/>
                <a:cs typeface="仿宋" panose="02010609060101010101" charset="-122"/>
                <a:sym typeface="+mn-ea"/>
              </a:rPr>
              <a:t>坚决防范事故</a:t>
            </a:r>
            <a:r>
              <a:rPr lang="zh-CN" b="1" kern="0" spc="-110" dirty="0">
                <a:solidFill>
                  <a:srgbClr val="FF0000">
                    <a:alpha val="100000"/>
                  </a:srgbClr>
                </a:solidFill>
                <a:latin typeface="仿宋" panose="02010609060101010101" charset="-122"/>
                <a:ea typeface="仿宋" panose="02010609060101010101" charset="-122"/>
                <a:cs typeface="仿宋" panose="02010609060101010101" charset="-122"/>
                <a:sym typeface="+mn-ea"/>
              </a:rPr>
              <a:t>发生。</a:t>
            </a:r>
            <a:endParaRPr lang="zh-CN" b="1" kern="0" spc="-110" dirty="0">
              <a:solidFill>
                <a:srgbClr val="FF0000">
                  <a:alpha val="100000"/>
                </a:srgbClr>
              </a:solidFill>
              <a:latin typeface="方正仿宋_GB2312" panose="02000000000000000000" charset="-122"/>
              <a:ea typeface="方正仿宋_GB2312" panose="02000000000000000000" charset="-122"/>
              <a:cs typeface="方正仿宋_GB2312" panose="02000000000000000000" charset="-122"/>
            </a:endParaRPr>
          </a:p>
          <a:p>
            <a:endParaRPr lang="zh-CN" altLang="en-US" b="1" kern="0" spc="-110" dirty="0">
              <a:solidFill>
                <a:srgbClr val="FF0000">
                  <a:alpha val="100000"/>
                </a:srgbClr>
              </a:solidFill>
              <a:latin typeface="方正仿宋_GB2312" panose="02000000000000000000" charset="-122"/>
              <a:ea typeface="方正仿宋_GB2312" panose="02000000000000000000" charset="-122"/>
              <a:cs typeface="方正仿宋_GB2312" panose="02000000000000000000" charset="-122"/>
            </a:endParaRPr>
          </a:p>
        </p:txBody>
      </p:sp>
    </p:spTree>
    <p:custDataLst>
      <p:tags r:id="rId3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 presetClass="mediacall" presetSubtype="0" fill="hold" nodeType="withEffect">
                                  <p:stCondLst>
                                    <p:cond delay="0"/>
                                  </p:stCondLst>
                                  <p:childTnLst>
                                    <p:cmd type="call" cmd="playFrom(0.0)">
                                      <p:cBhvr additive="base">
                                        <p:cTn id="10" dur="23875" fill="hold"/>
                                        <p:tgtEl>
                                          <p:spTgt spid="5"/>
                                        </p:tgtEl>
                                      </p:cBhvr>
                                    </p:cmd>
                                  </p:childTnLst>
                                </p:cTn>
                              </p:par>
                            </p:childTnLst>
                          </p:cTn>
                        </p:par>
                        <p:par>
                          <p:cTn id="11" fill="hold">
                            <p:stCondLst>
                              <p:cond delay="500"/>
                            </p:stCondLst>
                            <p:childTnLst>
                              <p:par>
                                <p:cTn id="12" presetID="2" presetClass="entr" presetSubtype="4" fill="hold" nodeType="afterEffect">
                                  <p:stCondLst>
                                    <p:cond delay="0"/>
                                  </p:stCondLst>
                                  <p:childTnLst>
                                    <p:set>
                                      <p:cBhvr>
                                        <p:cTn id="13" dur="500" fill="hold">
                                          <p:stCondLst>
                                            <p:cond delay="0"/>
                                          </p:stCondLst>
                                        </p:cTn>
                                        <p:tgtEl>
                                          <p:spTgt spid="74"/>
                                        </p:tgtEl>
                                        <p:attrNameLst>
                                          <p:attrName>style.visibility</p:attrName>
                                        </p:attrNameLst>
                                      </p:cBhvr>
                                      <p:to>
                                        <p:strVal val="visible"/>
                                      </p:to>
                                    </p:set>
                                    <p:anim calcmode="lin" valueType="num">
                                      <p:cBhvr additive="base">
                                        <p:cTn id="14" dur="500" fill="hold"/>
                                        <p:tgtEl>
                                          <p:spTgt spid="74"/>
                                        </p:tgtEl>
                                        <p:attrNameLst>
                                          <p:attrName>ppt_x</p:attrName>
                                        </p:attrNameLst>
                                      </p:cBhvr>
                                      <p:tavLst>
                                        <p:tav tm="0">
                                          <p:val>
                                            <p:strVal val="#ppt_x"/>
                                          </p:val>
                                        </p:tav>
                                        <p:tav tm="100000">
                                          <p:val>
                                            <p:strVal val="#ppt_x"/>
                                          </p:val>
                                        </p:tav>
                                      </p:tavLst>
                                    </p:anim>
                                    <p:anim calcmode="lin" valueType="num">
                                      <p:cBhvr additive="base">
                                        <p:cTn id="15" dur="500" fill="hold"/>
                                        <p:tgtEl>
                                          <p:spTgt spid="74"/>
                                        </p:tgtEl>
                                        <p:attrNameLst>
                                          <p:attrName>ppt_y</p:attrName>
                                        </p:attrNameLst>
                                      </p:cBhvr>
                                      <p:tavLst>
                                        <p:tav tm="0">
                                          <p:val>
                                            <p:strVal val="1+#ppt_h/2"/>
                                          </p:val>
                                        </p:tav>
                                        <p:tav tm="100000">
                                          <p:val>
                                            <p:strVal val="#ppt_y"/>
                                          </p:val>
                                        </p:tav>
                                      </p:tavLst>
                                    </p:anim>
                                  </p:childTnLst>
                                </p:cTn>
                              </p:par>
                              <p:par>
                                <p:cTn id="16" presetID="1" presetClass="mediacall" presetSubtype="0" fill="hold" nodeType="withEffect">
                                  <p:stCondLst>
                                    <p:cond delay="0"/>
                                  </p:stCondLst>
                                  <p:childTnLst>
                                    <p:cmd type="call" cmd="playFrom(0.0)">
                                      <p:cBhvr additive="base">
                                        <p:cTn id="17" dur="21498" fill="hold"/>
                                        <p:tgtEl>
                                          <p:spTgt spid="6"/>
                                        </p:tgtEl>
                                      </p:cBhvr>
                                    </p:cmd>
                                  </p:childTnLst>
                                </p:cTn>
                              </p:par>
                              <p:par>
                                <p:cTn id="18" presetID="2" presetClass="entr" presetSubtype="4" fill="hold" grpId="0" nodeType="withEffect">
                                  <p:stCondLst>
                                    <p:cond delay="0"/>
                                  </p:stCondLst>
                                  <p:childTnLst>
                                    <p:set>
                                      <p:cBhvr>
                                        <p:cTn id="19" dur="500" fill="hold">
                                          <p:stCondLst>
                                            <p:cond delay="0"/>
                                          </p:stCondLst>
                                        </p:cTn>
                                        <p:tgtEl>
                                          <p:spTgt spid="29"/>
                                        </p:tgtEl>
                                        <p:attrNameLst>
                                          <p:attrName>style.visibility</p:attrName>
                                        </p:attrNameLst>
                                      </p:cBhvr>
                                      <p:to>
                                        <p:strVal val="visible"/>
                                      </p:to>
                                    </p:set>
                                    <p:anim calcmode="lin" valueType="num">
                                      <p:cBhvr additive="base">
                                        <p:cTn id="20" dur="500" fill="hold"/>
                                        <p:tgtEl>
                                          <p:spTgt spid="29"/>
                                        </p:tgtEl>
                                        <p:attrNameLst>
                                          <p:attrName>ppt_x</p:attrName>
                                        </p:attrNameLst>
                                      </p:cBhvr>
                                      <p:tavLst>
                                        <p:tav tm="0">
                                          <p:val>
                                            <p:strVal val="#ppt_x"/>
                                          </p:val>
                                        </p:tav>
                                        <p:tav tm="100000">
                                          <p:val>
                                            <p:strVal val="#ppt_x"/>
                                          </p:val>
                                        </p:tav>
                                      </p:tavLst>
                                    </p:anim>
                                    <p:anim calcmode="lin" valueType="num">
                                      <p:cBhvr additive="base">
                                        <p:cTn id="21" dur="500" fill="hold"/>
                                        <p:tgtEl>
                                          <p:spTgt spid="29"/>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500"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500"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ppt_x"/>
                                          </p:val>
                                        </p:tav>
                                        <p:tav tm="100000">
                                          <p:val>
                                            <p:strVal val="#ppt_x"/>
                                          </p:val>
                                        </p:tav>
                                      </p:tavLst>
                                    </p:anim>
                                    <p:anim calcmode="lin" valueType="num">
                                      <p:cBhvr additive="base">
                                        <p:cTn id="29" dur="500" fill="hold"/>
                                        <p:tgtEl>
                                          <p:spTgt spid="3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500" fill="hold">
                                          <p:stCondLst>
                                            <p:cond delay="0"/>
                                          </p:stCondLst>
                                        </p:cTn>
                                        <p:tgtEl>
                                          <p:spTgt spid="79"/>
                                        </p:tgtEl>
                                        <p:attrNameLst>
                                          <p:attrName>style.visibility</p:attrName>
                                        </p:attrNameLst>
                                      </p:cBhvr>
                                      <p:to>
                                        <p:strVal val="visible"/>
                                      </p:to>
                                    </p:set>
                                    <p:anim calcmode="lin" valueType="num">
                                      <p:cBhvr additive="base">
                                        <p:cTn id="32" dur="500" fill="hold"/>
                                        <p:tgtEl>
                                          <p:spTgt spid="79"/>
                                        </p:tgtEl>
                                        <p:attrNameLst>
                                          <p:attrName>ppt_x</p:attrName>
                                        </p:attrNameLst>
                                      </p:cBhvr>
                                      <p:tavLst>
                                        <p:tav tm="0">
                                          <p:val>
                                            <p:strVal val="#ppt_x"/>
                                          </p:val>
                                        </p:tav>
                                        <p:tav tm="100000">
                                          <p:val>
                                            <p:strVal val="#ppt_x"/>
                                          </p:val>
                                        </p:tav>
                                      </p:tavLst>
                                    </p:anim>
                                    <p:anim calcmode="lin" valueType="num">
                                      <p:cBhvr additive="base">
                                        <p:cTn id="33" dur="500" fill="hold"/>
                                        <p:tgtEl>
                                          <p:spTgt spid="7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500" fill="hold">
                                          <p:stCondLst>
                                            <p:cond delay="0"/>
                                          </p:stCondLst>
                                        </p:cTn>
                                        <p:tgtEl>
                                          <p:spTgt spid="39"/>
                                        </p:tgtEl>
                                        <p:attrNameLst>
                                          <p:attrName>style.visibility</p:attrName>
                                        </p:attrNameLst>
                                      </p:cBhvr>
                                      <p:to>
                                        <p:strVal val="visible"/>
                                      </p:to>
                                    </p:set>
                                    <p:anim calcmode="lin" valueType="num">
                                      <p:cBhvr additive="base">
                                        <p:cTn id="36" dur="500" fill="hold"/>
                                        <p:tgtEl>
                                          <p:spTgt spid="39"/>
                                        </p:tgtEl>
                                        <p:attrNameLst>
                                          <p:attrName>ppt_x</p:attrName>
                                        </p:attrNameLst>
                                      </p:cBhvr>
                                      <p:tavLst>
                                        <p:tav tm="0">
                                          <p:val>
                                            <p:strVal val="#ppt_x"/>
                                          </p:val>
                                        </p:tav>
                                        <p:tav tm="100000">
                                          <p:val>
                                            <p:strVal val="#ppt_x"/>
                                          </p:val>
                                        </p:tav>
                                      </p:tavLst>
                                    </p:anim>
                                    <p:anim calcmode="lin" valueType="num">
                                      <p:cBhvr additive="base">
                                        <p:cTn id="37" dur="500" fill="hold"/>
                                        <p:tgtEl>
                                          <p:spTgt spid="39"/>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500" fill="hold">
                                          <p:stCondLst>
                                            <p:cond delay="0"/>
                                          </p:stCondLst>
                                        </p:cTn>
                                        <p:tgtEl>
                                          <p:spTgt spid="80"/>
                                        </p:tgtEl>
                                        <p:attrNameLst>
                                          <p:attrName>style.visibility</p:attrName>
                                        </p:attrNameLst>
                                      </p:cBhvr>
                                      <p:to>
                                        <p:strVal val="visible"/>
                                      </p:to>
                                    </p:set>
                                    <p:anim calcmode="lin" valueType="num">
                                      <p:cBhvr additive="base">
                                        <p:cTn id="40" dur="500" fill="hold"/>
                                        <p:tgtEl>
                                          <p:spTgt spid="80"/>
                                        </p:tgtEl>
                                        <p:attrNameLst>
                                          <p:attrName>ppt_x</p:attrName>
                                        </p:attrNameLst>
                                      </p:cBhvr>
                                      <p:tavLst>
                                        <p:tav tm="0">
                                          <p:val>
                                            <p:strVal val="#ppt_x"/>
                                          </p:val>
                                        </p:tav>
                                        <p:tav tm="100000">
                                          <p:val>
                                            <p:strVal val="#ppt_x"/>
                                          </p:val>
                                        </p:tav>
                                      </p:tavLst>
                                    </p:anim>
                                    <p:anim calcmode="lin" valueType="num">
                                      <p:cBhvr additive="base">
                                        <p:cTn id="41" dur="500" fill="hold"/>
                                        <p:tgtEl>
                                          <p:spTgt spid="80"/>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500" fill="hold">
                                          <p:stCondLst>
                                            <p:cond delay="0"/>
                                          </p:stCondLst>
                                        </p:cTn>
                                        <p:tgtEl>
                                          <p:spTgt spid="42"/>
                                        </p:tgtEl>
                                        <p:attrNameLst>
                                          <p:attrName>style.visibility</p:attrName>
                                        </p:attrNameLst>
                                      </p:cBhvr>
                                      <p:to>
                                        <p:strVal val="visible"/>
                                      </p:to>
                                    </p:set>
                                    <p:anim calcmode="lin" valueType="num">
                                      <p:cBhvr additive="base">
                                        <p:cTn id="44" dur="500" fill="hold"/>
                                        <p:tgtEl>
                                          <p:spTgt spid="42"/>
                                        </p:tgtEl>
                                        <p:attrNameLst>
                                          <p:attrName>ppt_x</p:attrName>
                                        </p:attrNameLst>
                                      </p:cBhvr>
                                      <p:tavLst>
                                        <p:tav tm="0">
                                          <p:val>
                                            <p:strVal val="#ppt_x"/>
                                          </p:val>
                                        </p:tav>
                                        <p:tav tm="100000">
                                          <p:val>
                                            <p:strVal val="#ppt_x"/>
                                          </p:val>
                                        </p:tav>
                                      </p:tavLst>
                                    </p:anim>
                                    <p:anim calcmode="lin" valueType="num">
                                      <p:cBhvr additive="base">
                                        <p:cTn id="45" dur="500" fill="hold"/>
                                        <p:tgtEl>
                                          <p:spTgt spid="42"/>
                                        </p:tgtEl>
                                        <p:attrNameLst>
                                          <p:attrName>ppt_y</p:attrName>
                                        </p:attrNameLst>
                                      </p:cBhvr>
                                      <p:tavLst>
                                        <p:tav tm="0">
                                          <p:val>
                                            <p:strVal val="1+#ppt_h/2"/>
                                          </p:val>
                                        </p:tav>
                                        <p:tav tm="100000">
                                          <p:val>
                                            <p:strVal val="#ppt_y"/>
                                          </p:val>
                                        </p:tav>
                                      </p:tavLst>
                                    </p:anim>
                                  </p:childTnLst>
                                </p:cTn>
                              </p:par>
                            </p:childTnLst>
                          </p:cTn>
                        </p:par>
                        <p:par>
                          <p:cTn id="46" fill="hold">
                            <p:stCondLst>
                              <p:cond delay="1000"/>
                            </p:stCondLst>
                            <p:childTnLst>
                              <p:par>
                                <p:cTn id="47" presetID="2" presetClass="entr" presetSubtype="4" fill="hold" nodeType="afterEffect">
                                  <p:stCondLst>
                                    <p:cond delay="0"/>
                                  </p:stCondLst>
                                  <p:childTnLst>
                                    <p:set>
                                      <p:cBhvr>
                                        <p:cTn id="48" dur="300" fill="hold">
                                          <p:stCondLst>
                                            <p:cond delay="0"/>
                                          </p:stCondLst>
                                        </p:cTn>
                                        <p:tgtEl>
                                          <p:spTgt spid="55"/>
                                        </p:tgtEl>
                                        <p:attrNameLst>
                                          <p:attrName>style.visibility</p:attrName>
                                        </p:attrNameLst>
                                      </p:cBhvr>
                                      <p:to>
                                        <p:strVal val="visible"/>
                                      </p:to>
                                    </p:set>
                                    <p:anim calcmode="lin" valueType="num">
                                      <p:cBhvr additive="base">
                                        <p:cTn id="49" dur="300" fill="hold"/>
                                        <p:tgtEl>
                                          <p:spTgt spid="55"/>
                                        </p:tgtEl>
                                        <p:attrNameLst>
                                          <p:attrName>ppt_x</p:attrName>
                                        </p:attrNameLst>
                                      </p:cBhvr>
                                      <p:tavLst>
                                        <p:tav tm="0">
                                          <p:val>
                                            <p:strVal val="#ppt_x"/>
                                          </p:val>
                                        </p:tav>
                                        <p:tav tm="100000">
                                          <p:val>
                                            <p:strVal val="#ppt_x"/>
                                          </p:val>
                                        </p:tav>
                                      </p:tavLst>
                                    </p:anim>
                                    <p:anim calcmode="lin" valueType="num">
                                      <p:cBhvr additive="base">
                                        <p:cTn id="50" dur="300" fill="hold"/>
                                        <p:tgtEl>
                                          <p:spTgt spid="55"/>
                                        </p:tgtEl>
                                        <p:attrNameLst>
                                          <p:attrName>ppt_y</p:attrName>
                                        </p:attrNameLst>
                                      </p:cBhvr>
                                      <p:tavLst>
                                        <p:tav tm="0">
                                          <p:val>
                                            <p:strVal val="1+#ppt_h/2"/>
                                          </p:val>
                                        </p:tav>
                                        <p:tav tm="100000">
                                          <p:val>
                                            <p:strVal val="#ppt_y"/>
                                          </p:val>
                                        </p:tav>
                                      </p:tavLst>
                                    </p:anim>
                                  </p:childTnLst>
                                </p:cTn>
                              </p:par>
                            </p:childTnLst>
                          </p:cTn>
                        </p:par>
                        <p:par>
                          <p:cTn id="51" fill="hold">
                            <p:stCondLst>
                              <p:cond delay="1500"/>
                            </p:stCondLst>
                            <p:childTnLst>
                              <p:par>
                                <p:cTn id="52" presetID="2" presetClass="entr" presetSubtype="4" fill="hold" grpId="0" nodeType="afterEffect">
                                  <p:stCondLst>
                                    <p:cond delay="0"/>
                                  </p:stCondLst>
                                  <p:childTnLst>
                                    <p:set>
                                      <p:cBhvr>
                                        <p:cTn id="53" dur="500" fill="hold">
                                          <p:stCondLst>
                                            <p:cond delay="0"/>
                                          </p:stCondLst>
                                        </p:cTn>
                                        <p:tgtEl>
                                          <p:spTgt spid="31"/>
                                        </p:tgtEl>
                                        <p:attrNameLst>
                                          <p:attrName>style.visibility</p:attrName>
                                        </p:attrNameLst>
                                      </p:cBhvr>
                                      <p:to>
                                        <p:strVal val="visible"/>
                                      </p:to>
                                    </p:set>
                                    <p:anim calcmode="lin" valueType="num">
                                      <p:cBhvr additive="base">
                                        <p:cTn id="54" dur="500" fill="hold"/>
                                        <p:tgtEl>
                                          <p:spTgt spid="31"/>
                                        </p:tgtEl>
                                        <p:attrNameLst>
                                          <p:attrName>ppt_x</p:attrName>
                                        </p:attrNameLst>
                                      </p:cBhvr>
                                      <p:tavLst>
                                        <p:tav tm="0">
                                          <p:val>
                                            <p:strVal val="#ppt_x"/>
                                          </p:val>
                                        </p:tav>
                                        <p:tav tm="100000">
                                          <p:val>
                                            <p:strVal val="#ppt_x"/>
                                          </p:val>
                                        </p:tav>
                                      </p:tavLst>
                                    </p:anim>
                                    <p:anim calcmode="lin" valueType="num">
                                      <p:cBhvr additive="base">
                                        <p:cTn id="55" dur="500" fill="hold"/>
                                        <p:tgtEl>
                                          <p:spTgt spid="31"/>
                                        </p:tgtEl>
                                        <p:attrNameLst>
                                          <p:attrName>ppt_y</p:attrName>
                                        </p:attrNameLst>
                                      </p:cBhvr>
                                      <p:tavLst>
                                        <p:tav tm="0">
                                          <p:val>
                                            <p:strVal val="1+#ppt_h/2"/>
                                          </p:val>
                                        </p:tav>
                                        <p:tav tm="100000">
                                          <p:val>
                                            <p:strVal val="#ppt_y"/>
                                          </p:val>
                                        </p:tav>
                                      </p:tavLst>
                                    </p:anim>
                                  </p:childTnLst>
                                </p:cTn>
                              </p:par>
                              <p:par>
                                <p:cTn id="56" presetID="1" presetClass="mediacall" presetSubtype="0" fill="hold" nodeType="withEffect">
                                  <p:stCondLst>
                                    <p:cond delay="0"/>
                                  </p:stCondLst>
                                  <p:childTnLst>
                                    <p:cmd type="call" cmd="playFrom(0.0)">
                                      <p:cBhvr additive="base">
                                        <p:cTn id="57" dur="16091" fill="hold"/>
                                        <p:tgtEl>
                                          <p:spTgt spid="7"/>
                                        </p:tgtEl>
                                      </p:cBhvr>
                                    </p:cmd>
                                  </p:childTnLst>
                                </p:cTn>
                              </p:par>
                            </p:childTnLst>
                          </p:cTn>
                        </p:par>
                        <p:par>
                          <p:cTn id="58" fill="hold">
                            <p:stCondLst>
                              <p:cond delay="2000"/>
                            </p:stCondLst>
                            <p:childTnLst>
                              <p:par>
                                <p:cTn id="59" presetID="2" presetClass="entr" presetSubtype="4" fill="hold" nodeType="afterEffect">
                                  <p:stCondLst>
                                    <p:cond delay="0"/>
                                  </p:stCondLst>
                                  <p:childTnLst>
                                    <p:set>
                                      <p:cBhvr>
                                        <p:cTn id="60" dur="300" fill="hold">
                                          <p:stCondLst>
                                            <p:cond delay="0"/>
                                          </p:stCondLst>
                                        </p:cTn>
                                        <p:tgtEl>
                                          <p:spTgt spid="88"/>
                                        </p:tgtEl>
                                        <p:attrNameLst>
                                          <p:attrName>style.visibility</p:attrName>
                                        </p:attrNameLst>
                                      </p:cBhvr>
                                      <p:to>
                                        <p:strVal val="visible"/>
                                      </p:to>
                                    </p:set>
                                    <p:anim calcmode="lin" valueType="num">
                                      <p:cBhvr additive="base">
                                        <p:cTn id="61" dur="300" fill="hold"/>
                                        <p:tgtEl>
                                          <p:spTgt spid="88"/>
                                        </p:tgtEl>
                                        <p:attrNameLst>
                                          <p:attrName>ppt_x</p:attrName>
                                        </p:attrNameLst>
                                      </p:cBhvr>
                                      <p:tavLst>
                                        <p:tav tm="0">
                                          <p:val>
                                            <p:strVal val="#ppt_x"/>
                                          </p:val>
                                        </p:tav>
                                        <p:tav tm="100000">
                                          <p:val>
                                            <p:strVal val="#ppt_x"/>
                                          </p:val>
                                        </p:tav>
                                      </p:tavLst>
                                    </p:anim>
                                    <p:anim calcmode="lin" valueType="num">
                                      <p:cBhvr additive="base">
                                        <p:cTn id="62" dur="300" fill="hold"/>
                                        <p:tgtEl>
                                          <p:spTgt spid="88"/>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300" fill="hold">
                                          <p:stCondLst>
                                            <p:cond delay="0"/>
                                          </p:stCondLst>
                                        </p:cTn>
                                        <p:tgtEl>
                                          <p:spTgt spid="56"/>
                                        </p:tgtEl>
                                        <p:attrNameLst>
                                          <p:attrName>style.visibility</p:attrName>
                                        </p:attrNameLst>
                                      </p:cBhvr>
                                      <p:to>
                                        <p:strVal val="visible"/>
                                      </p:to>
                                    </p:set>
                                    <p:anim calcmode="lin" valueType="num">
                                      <p:cBhvr additive="base">
                                        <p:cTn id="65" dur="300" fill="hold"/>
                                        <p:tgtEl>
                                          <p:spTgt spid="56"/>
                                        </p:tgtEl>
                                        <p:attrNameLst>
                                          <p:attrName>ppt_x</p:attrName>
                                        </p:attrNameLst>
                                      </p:cBhvr>
                                      <p:tavLst>
                                        <p:tav tm="0">
                                          <p:val>
                                            <p:strVal val="#ppt_x"/>
                                          </p:val>
                                        </p:tav>
                                        <p:tav tm="100000">
                                          <p:val>
                                            <p:strVal val="#ppt_x"/>
                                          </p:val>
                                        </p:tav>
                                      </p:tavLst>
                                    </p:anim>
                                    <p:anim calcmode="lin" valueType="num">
                                      <p:cBhvr additive="base">
                                        <p:cTn id="66" dur="300" fill="hold"/>
                                        <p:tgtEl>
                                          <p:spTgt spid="56"/>
                                        </p:tgtEl>
                                        <p:attrNameLst>
                                          <p:attrName>ppt_y</p:attrName>
                                        </p:attrNameLst>
                                      </p:cBhvr>
                                      <p:tavLst>
                                        <p:tav tm="0">
                                          <p:val>
                                            <p:strVal val="1+#ppt_h/2"/>
                                          </p:val>
                                        </p:tav>
                                        <p:tav tm="100000">
                                          <p:val>
                                            <p:strVal val="#ppt_y"/>
                                          </p:val>
                                        </p:tav>
                                      </p:tavLst>
                                    </p:anim>
                                  </p:childTnLst>
                                </p:cTn>
                              </p:par>
                            </p:childTnLst>
                          </p:cTn>
                        </p:par>
                        <p:par>
                          <p:cTn id="67" fill="hold">
                            <p:stCondLst>
                              <p:cond delay="2500"/>
                            </p:stCondLst>
                            <p:childTnLst>
                              <p:par>
                                <p:cTn id="68" presetID="2" presetClass="entr" presetSubtype="4"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500" fill="hold"/>
                                        <p:tgtEl>
                                          <p:spTgt spid="35"/>
                                        </p:tgtEl>
                                        <p:attrNameLst>
                                          <p:attrName>ppt_x</p:attrName>
                                        </p:attrNameLst>
                                      </p:cBhvr>
                                      <p:tavLst>
                                        <p:tav tm="0">
                                          <p:val>
                                            <p:strVal val="#ppt_x"/>
                                          </p:val>
                                        </p:tav>
                                        <p:tav tm="100000">
                                          <p:val>
                                            <p:strVal val="#ppt_x"/>
                                          </p:val>
                                        </p:tav>
                                      </p:tavLst>
                                    </p:anim>
                                    <p:anim calcmode="lin" valueType="num">
                                      <p:cBhvr additive="base">
                                        <p:cTn id="71" dur="500" fill="hold"/>
                                        <p:tgtEl>
                                          <p:spTgt spid="35"/>
                                        </p:tgtEl>
                                        <p:attrNameLst>
                                          <p:attrName>ppt_y</p:attrName>
                                        </p:attrNameLst>
                                      </p:cBhvr>
                                      <p:tavLst>
                                        <p:tav tm="0">
                                          <p:val>
                                            <p:strVal val="1+#ppt_h/2"/>
                                          </p:val>
                                        </p:tav>
                                        <p:tav tm="100000">
                                          <p:val>
                                            <p:strVal val="#ppt_y"/>
                                          </p:val>
                                        </p:tav>
                                      </p:tavLst>
                                    </p:anim>
                                  </p:childTnLst>
                                </p:cTn>
                              </p:par>
                              <p:par>
                                <p:cTn id="72" presetID="1" presetClass="mediacall" presetSubtype="0" fill="hold" nodeType="withEffect">
                                  <p:stCondLst>
                                    <p:cond delay="0"/>
                                  </p:stCondLst>
                                  <p:childTnLst>
                                    <p:cmd type="call" cmd="playFrom(0.0)">
                                      <p:cBhvr additive="base">
                                        <p:cTn id="73" dur="18651" fill="hold"/>
                                        <p:tgtEl>
                                          <p:spTgt spid="8"/>
                                        </p:tgtEl>
                                      </p:cBhvr>
                                    </p:cmd>
                                  </p:childTnLst>
                                </p:cTn>
                              </p:par>
                            </p:childTnLst>
                          </p:cTn>
                        </p:par>
                        <p:par>
                          <p:cTn id="74" fill="hold">
                            <p:stCondLst>
                              <p:cond delay="3000"/>
                            </p:stCondLst>
                            <p:childTnLst>
                              <p:par>
                                <p:cTn id="75" presetID="2" presetClass="entr" presetSubtype="4" fill="hold" nodeType="afterEffect">
                                  <p:stCondLst>
                                    <p:cond delay="0"/>
                                  </p:stCondLst>
                                  <p:childTnLst>
                                    <p:set>
                                      <p:cBhvr>
                                        <p:cTn id="76" dur="300" fill="hold">
                                          <p:stCondLst>
                                            <p:cond delay="0"/>
                                          </p:stCondLst>
                                        </p:cTn>
                                        <p:tgtEl>
                                          <p:spTgt spid="89"/>
                                        </p:tgtEl>
                                        <p:attrNameLst>
                                          <p:attrName>style.visibility</p:attrName>
                                        </p:attrNameLst>
                                      </p:cBhvr>
                                      <p:to>
                                        <p:strVal val="visible"/>
                                      </p:to>
                                    </p:set>
                                    <p:anim calcmode="lin" valueType="num">
                                      <p:cBhvr additive="base">
                                        <p:cTn id="77" dur="300" fill="hold"/>
                                        <p:tgtEl>
                                          <p:spTgt spid="89"/>
                                        </p:tgtEl>
                                        <p:attrNameLst>
                                          <p:attrName>ppt_x</p:attrName>
                                        </p:attrNameLst>
                                      </p:cBhvr>
                                      <p:tavLst>
                                        <p:tav tm="0">
                                          <p:val>
                                            <p:strVal val="#ppt_x"/>
                                          </p:val>
                                        </p:tav>
                                        <p:tav tm="100000">
                                          <p:val>
                                            <p:strVal val="#ppt_x"/>
                                          </p:val>
                                        </p:tav>
                                      </p:tavLst>
                                    </p:anim>
                                    <p:anim calcmode="lin" valueType="num">
                                      <p:cBhvr additive="base">
                                        <p:cTn id="78" dur="300" fill="hold"/>
                                        <p:tgtEl>
                                          <p:spTgt spid="89"/>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300" fill="hold">
                                          <p:stCondLst>
                                            <p:cond delay="0"/>
                                          </p:stCondLst>
                                        </p:cTn>
                                        <p:tgtEl>
                                          <p:spTgt spid="57"/>
                                        </p:tgtEl>
                                        <p:attrNameLst>
                                          <p:attrName>style.visibility</p:attrName>
                                        </p:attrNameLst>
                                      </p:cBhvr>
                                      <p:to>
                                        <p:strVal val="visible"/>
                                      </p:to>
                                    </p:set>
                                    <p:anim calcmode="lin" valueType="num">
                                      <p:cBhvr additive="base">
                                        <p:cTn id="81" dur="300" fill="hold"/>
                                        <p:tgtEl>
                                          <p:spTgt spid="57"/>
                                        </p:tgtEl>
                                        <p:attrNameLst>
                                          <p:attrName>ppt_x</p:attrName>
                                        </p:attrNameLst>
                                      </p:cBhvr>
                                      <p:tavLst>
                                        <p:tav tm="0">
                                          <p:val>
                                            <p:strVal val="#ppt_x"/>
                                          </p:val>
                                        </p:tav>
                                        <p:tav tm="100000">
                                          <p:val>
                                            <p:strVal val="#ppt_x"/>
                                          </p:val>
                                        </p:tav>
                                      </p:tavLst>
                                    </p:anim>
                                    <p:anim calcmode="lin" valueType="num">
                                      <p:cBhvr additive="base">
                                        <p:cTn id="82" dur="300" fill="hold"/>
                                        <p:tgtEl>
                                          <p:spTgt spid="57"/>
                                        </p:tgtEl>
                                        <p:attrNameLst>
                                          <p:attrName>ppt_y</p:attrName>
                                        </p:attrNameLst>
                                      </p:cBhvr>
                                      <p:tavLst>
                                        <p:tav tm="0">
                                          <p:val>
                                            <p:strVal val="1+#ppt_h/2"/>
                                          </p:val>
                                        </p:tav>
                                        <p:tav tm="100000">
                                          <p:val>
                                            <p:strVal val="#ppt_y"/>
                                          </p:val>
                                        </p:tav>
                                      </p:tavLst>
                                    </p:anim>
                                  </p:childTnLst>
                                </p:cTn>
                              </p:par>
                            </p:childTnLst>
                          </p:cTn>
                        </p:par>
                        <p:par>
                          <p:cTn id="83" fill="hold">
                            <p:stCondLst>
                              <p:cond delay="3500"/>
                            </p:stCondLst>
                            <p:childTnLst>
                              <p:par>
                                <p:cTn id="84" presetID="2" presetClass="entr" presetSubtype="4" fill="hold" grpId="0" nodeType="after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additive="base">
                                        <p:cTn id="86" dur="500" fill="hold"/>
                                        <p:tgtEl>
                                          <p:spTgt spid="41"/>
                                        </p:tgtEl>
                                        <p:attrNameLst>
                                          <p:attrName>ppt_x</p:attrName>
                                        </p:attrNameLst>
                                      </p:cBhvr>
                                      <p:tavLst>
                                        <p:tav tm="0">
                                          <p:val>
                                            <p:strVal val="#ppt_x"/>
                                          </p:val>
                                        </p:tav>
                                        <p:tav tm="100000">
                                          <p:val>
                                            <p:strVal val="#ppt_x"/>
                                          </p:val>
                                        </p:tav>
                                      </p:tavLst>
                                    </p:anim>
                                    <p:anim calcmode="lin" valueType="num">
                                      <p:cBhvr additive="base">
                                        <p:cTn id="87" dur="500" fill="hold"/>
                                        <p:tgtEl>
                                          <p:spTgt spid="41"/>
                                        </p:tgtEl>
                                        <p:attrNameLst>
                                          <p:attrName>ppt_y</p:attrName>
                                        </p:attrNameLst>
                                      </p:cBhvr>
                                      <p:tavLst>
                                        <p:tav tm="0">
                                          <p:val>
                                            <p:strVal val="1+#ppt_h/2"/>
                                          </p:val>
                                        </p:tav>
                                        <p:tav tm="100000">
                                          <p:val>
                                            <p:strVal val="#ppt_y"/>
                                          </p:val>
                                        </p:tav>
                                      </p:tavLst>
                                    </p:anim>
                                  </p:childTnLst>
                                </p:cTn>
                              </p:par>
                              <p:par>
                                <p:cTn id="88" presetID="1" presetClass="mediacall" presetSubtype="0" fill="hold" nodeType="withEffect">
                                  <p:stCondLst>
                                    <p:cond delay="0"/>
                                  </p:stCondLst>
                                  <p:childTnLst>
                                    <p:cmd type="call" cmd="playFrom(0.0)">
                                      <p:cBhvr additive="base">
                                        <p:cTn id="89" dur="12564" fill="hold"/>
                                        <p:tgtEl>
                                          <p:spTgt spid="9"/>
                                        </p:tgtEl>
                                      </p:cBhvr>
                                    </p:cmd>
                                  </p:childTnLst>
                                </p:cTn>
                              </p:par>
                            </p:childTnLst>
                          </p:cTn>
                        </p:par>
                        <p:par>
                          <p:cTn id="90" fill="hold">
                            <p:stCondLst>
                              <p:cond delay="4000"/>
                            </p:stCondLst>
                            <p:childTnLst>
                              <p:par>
                                <p:cTn id="91" presetID="2" presetClass="entr" presetSubtype="4" fill="hold" nodeType="afterEffect">
                                  <p:stCondLst>
                                    <p:cond delay="0"/>
                                  </p:stCondLst>
                                  <p:childTnLst>
                                    <p:set>
                                      <p:cBhvr>
                                        <p:cTn id="92" dur="300" fill="hold">
                                          <p:stCondLst>
                                            <p:cond delay="0"/>
                                          </p:stCondLst>
                                        </p:cTn>
                                        <p:tgtEl>
                                          <p:spTgt spid="90"/>
                                        </p:tgtEl>
                                        <p:attrNameLst>
                                          <p:attrName>style.visibility</p:attrName>
                                        </p:attrNameLst>
                                      </p:cBhvr>
                                      <p:to>
                                        <p:strVal val="visible"/>
                                      </p:to>
                                    </p:set>
                                    <p:anim calcmode="lin" valueType="num">
                                      <p:cBhvr additive="base">
                                        <p:cTn id="93" dur="300" fill="hold"/>
                                        <p:tgtEl>
                                          <p:spTgt spid="90"/>
                                        </p:tgtEl>
                                        <p:attrNameLst>
                                          <p:attrName>ppt_x</p:attrName>
                                        </p:attrNameLst>
                                      </p:cBhvr>
                                      <p:tavLst>
                                        <p:tav tm="0">
                                          <p:val>
                                            <p:strVal val="#ppt_x"/>
                                          </p:val>
                                        </p:tav>
                                        <p:tav tm="100000">
                                          <p:val>
                                            <p:strVal val="#ppt_x"/>
                                          </p:val>
                                        </p:tav>
                                      </p:tavLst>
                                    </p:anim>
                                    <p:anim calcmode="lin" valueType="num">
                                      <p:cBhvr additive="base">
                                        <p:cTn id="94" dur="300" fill="hold"/>
                                        <p:tgtEl>
                                          <p:spTgt spid="90"/>
                                        </p:tgtEl>
                                        <p:attrNameLst>
                                          <p:attrName>ppt_y</p:attrName>
                                        </p:attrNameLst>
                                      </p:cBhvr>
                                      <p:tavLst>
                                        <p:tav tm="0">
                                          <p:val>
                                            <p:strVal val="1+#ppt_h/2"/>
                                          </p:val>
                                        </p:tav>
                                        <p:tav tm="100000">
                                          <p:val>
                                            <p:strVal val="#ppt_y"/>
                                          </p:val>
                                        </p:tav>
                                      </p:tavLst>
                                    </p:anim>
                                  </p:childTnLst>
                                </p:cTn>
                              </p:par>
                              <p:par>
                                <p:cTn id="95" presetID="2" presetClass="entr" presetSubtype="4" fill="hold" nodeType="withEffect">
                                  <p:stCondLst>
                                    <p:cond delay="0"/>
                                  </p:stCondLst>
                                  <p:childTnLst>
                                    <p:set>
                                      <p:cBhvr>
                                        <p:cTn id="96" dur="300" fill="hold">
                                          <p:stCondLst>
                                            <p:cond delay="0"/>
                                          </p:stCondLst>
                                        </p:cTn>
                                        <p:tgtEl>
                                          <p:spTgt spid="58"/>
                                        </p:tgtEl>
                                        <p:attrNameLst>
                                          <p:attrName>style.visibility</p:attrName>
                                        </p:attrNameLst>
                                      </p:cBhvr>
                                      <p:to>
                                        <p:strVal val="visible"/>
                                      </p:to>
                                    </p:set>
                                    <p:anim calcmode="lin" valueType="num">
                                      <p:cBhvr additive="base">
                                        <p:cTn id="97" dur="300" fill="hold"/>
                                        <p:tgtEl>
                                          <p:spTgt spid="58"/>
                                        </p:tgtEl>
                                        <p:attrNameLst>
                                          <p:attrName>ppt_x</p:attrName>
                                        </p:attrNameLst>
                                      </p:cBhvr>
                                      <p:tavLst>
                                        <p:tav tm="0">
                                          <p:val>
                                            <p:strVal val="#ppt_x"/>
                                          </p:val>
                                        </p:tav>
                                        <p:tav tm="100000">
                                          <p:val>
                                            <p:strVal val="#ppt_x"/>
                                          </p:val>
                                        </p:tav>
                                      </p:tavLst>
                                    </p:anim>
                                    <p:anim calcmode="lin" valueType="num">
                                      <p:cBhvr additive="base">
                                        <p:cTn id="98" dur="300" fill="hold"/>
                                        <p:tgtEl>
                                          <p:spTgt spid="58"/>
                                        </p:tgtEl>
                                        <p:attrNameLst>
                                          <p:attrName>ppt_y</p:attrName>
                                        </p:attrNameLst>
                                      </p:cBhvr>
                                      <p:tavLst>
                                        <p:tav tm="0">
                                          <p:val>
                                            <p:strVal val="1+#ppt_h/2"/>
                                          </p:val>
                                        </p:tav>
                                        <p:tav tm="100000">
                                          <p:val>
                                            <p:strVal val="#ppt_y"/>
                                          </p:val>
                                        </p:tav>
                                      </p:tavLst>
                                    </p:anim>
                                  </p:childTnLst>
                                </p:cTn>
                              </p:par>
                            </p:childTnLst>
                          </p:cTn>
                        </p:par>
                        <p:par>
                          <p:cTn id="99" fill="hold">
                            <p:stCondLst>
                              <p:cond delay="4500"/>
                            </p:stCondLst>
                            <p:childTnLst>
                              <p:par>
                                <p:cTn id="100" presetID="2" presetClass="entr" presetSubtype="4" fill="hold" grpId="0" nodeType="afterEffect">
                                  <p:stCondLst>
                                    <p:cond delay="0"/>
                                  </p:stCondLst>
                                  <p:childTnLst>
                                    <p:set>
                                      <p:cBhvr>
                                        <p:cTn id="101" dur="1" fill="hold">
                                          <p:stCondLst>
                                            <p:cond delay="0"/>
                                          </p:stCondLst>
                                        </p:cTn>
                                        <p:tgtEl>
                                          <p:spTgt spid="44"/>
                                        </p:tgtEl>
                                        <p:attrNameLst>
                                          <p:attrName>style.visibility</p:attrName>
                                        </p:attrNameLst>
                                      </p:cBhvr>
                                      <p:to>
                                        <p:strVal val="visible"/>
                                      </p:to>
                                    </p:set>
                                    <p:anim calcmode="lin" valueType="num">
                                      <p:cBhvr additive="base">
                                        <p:cTn id="102" dur="500" fill="hold"/>
                                        <p:tgtEl>
                                          <p:spTgt spid="44"/>
                                        </p:tgtEl>
                                        <p:attrNameLst>
                                          <p:attrName>ppt_x</p:attrName>
                                        </p:attrNameLst>
                                      </p:cBhvr>
                                      <p:tavLst>
                                        <p:tav tm="0">
                                          <p:val>
                                            <p:strVal val="#ppt_x"/>
                                          </p:val>
                                        </p:tav>
                                        <p:tav tm="100000">
                                          <p:val>
                                            <p:strVal val="#ppt_x"/>
                                          </p:val>
                                        </p:tav>
                                      </p:tavLst>
                                    </p:anim>
                                    <p:anim calcmode="lin" valueType="num">
                                      <p:cBhvr additive="base">
                                        <p:cTn id="103" dur="500" fill="hold"/>
                                        <p:tgtEl>
                                          <p:spTgt spid="44"/>
                                        </p:tgtEl>
                                        <p:attrNameLst>
                                          <p:attrName>ppt_y</p:attrName>
                                        </p:attrNameLst>
                                      </p:cBhvr>
                                      <p:tavLst>
                                        <p:tav tm="0">
                                          <p:val>
                                            <p:strVal val="1+#ppt_h/2"/>
                                          </p:val>
                                        </p:tav>
                                        <p:tav tm="100000">
                                          <p:val>
                                            <p:strVal val="#ppt_y"/>
                                          </p:val>
                                        </p:tav>
                                      </p:tavLst>
                                    </p:anim>
                                  </p:childTnLst>
                                </p:cTn>
                              </p:par>
                              <p:par>
                                <p:cTn id="104" presetID="1" presetClass="mediacall" presetSubtype="0" fill="hold" nodeType="withEffect">
                                  <p:stCondLst>
                                    <p:cond delay="0"/>
                                  </p:stCondLst>
                                  <p:childTnLst>
                                    <p:cmd type="call" cmd="playFrom(0.0)">
                                      <p:cBhvr additive="base">
                                        <p:cTn id="105" dur="22308" fill="hold"/>
                                        <p:tgtEl>
                                          <p:spTgt spid="10"/>
                                        </p:tgtEl>
                                      </p:cBhvr>
                                    </p:cmd>
                                  </p:childTnLst>
                                </p:cTn>
                              </p:par>
                              <p:par>
                                <p:cTn id="106" presetID="2" presetClass="entr" presetSubtype="4" fill="hold" grpId="0" nodeType="withEffect">
                                  <p:stCondLst>
                                    <p:cond delay="0"/>
                                  </p:stCondLst>
                                  <p:childTnLst>
                                    <p:set>
                                      <p:cBhvr>
                                        <p:cTn id="107" dur="1000" fill="hold">
                                          <p:stCondLst>
                                            <p:cond delay="0"/>
                                          </p:stCondLst>
                                        </p:cTn>
                                        <p:tgtEl>
                                          <p:spTgt spid="2"/>
                                        </p:tgtEl>
                                        <p:attrNameLst>
                                          <p:attrName>style.visibility</p:attrName>
                                        </p:attrNameLst>
                                      </p:cBhvr>
                                      <p:to>
                                        <p:strVal val="visible"/>
                                      </p:to>
                                    </p:set>
                                    <p:anim calcmode="lin" valueType="num">
                                      <p:cBhvr additive="base">
                                        <p:cTn id="108" dur="1000" fill="hold"/>
                                        <p:tgtEl>
                                          <p:spTgt spid="2"/>
                                        </p:tgtEl>
                                        <p:attrNameLst>
                                          <p:attrName>ppt_x</p:attrName>
                                        </p:attrNameLst>
                                      </p:cBhvr>
                                      <p:tavLst>
                                        <p:tav tm="0">
                                          <p:val>
                                            <p:strVal val="#ppt_x"/>
                                          </p:val>
                                        </p:tav>
                                        <p:tav tm="100000">
                                          <p:val>
                                            <p:strVal val="#ppt_x"/>
                                          </p:val>
                                        </p:tav>
                                      </p:tavLst>
                                    </p:anim>
                                    <p:anim calcmode="lin" valueType="num">
                                      <p:cBhvr additive="base">
                                        <p:cTn id="109"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10" fill="hold" display="1">
                  <p:stCondLst>
                    <p:cond delay="indefinite"/>
                  </p:stCondLst>
                  <p:endCondLst>
                    <p:cond evt="onStopAudio">
                      <p:tgtEl>
                        <p:sldTgt/>
                      </p:tgtEl>
                    </p:cond>
                  </p:endCondLst>
                </p:cTn>
                <p:tgtEl>
                  <p:spTgt spid="5"/>
                </p:tgtEl>
              </p:cMediaNode>
            </p:audio>
            <p:audio>
              <p:cMediaNode showWhenStopped="0">
                <p:cTn id="111" fill="hold" display="1">
                  <p:stCondLst>
                    <p:cond delay="indefinite"/>
                  </p:stCondLst>
                  <p:endCondLst>
                    <p:cond evt="onStopAudio">
                      <p:tgtEl>
                        <p:sldTgt/>
                      </p:tgtEl>
                    </p:cond>
                  </p:endCondLst>
                </p:cTn>
                <p:tgtEl>
                  <p:spTgt spid="6"/>
                </p:tgtEl>
              </p:cMediaNode>
            </p:audio>
            <p:audio>
              <p:cMediaNode showWhenStopped="0">
                <p:cTn id="112" fill="hold" display="1">
                  <p:stCondLst>
                    <p:cond delay="indefinite"/>
                  </p:stCondLst>
                  <p:endCondLst>
                    <p:cond evt="onStopAudio">
                      <p:tgtEl>
                        <p:sldTgt/>
                      </p:tgtEl>
                    </p:cond>
                  </p:endCondLst>
                </p:cTn>
                <p:tgtEl>
                  <p:spTgt spid="7"/>
                </p:tgtEl>
              </p:cMediaNode>
            </p:audio>
            <p:audio>
              <p:cMediaNode showWhenStopped="0">
                <p:cTn id="113" fill="hold" display="1">
                  <p:stCondLst>
                    <p:cond delay="indefinite"/>
                  </p:stCondLst>
                  <p:endCondLst>
                    <p:cond evt="onStopAudio">
                      <p:tgtEl>
                        <p:sldTgt/>
                      </p:tgtEl>
                    </p:cond>
                  </p:endCondLst>
                </p:cTn>
                <p:tgtEl>
                  <p:spTgt spid="8"/>
                </p:tgtEl>
              </p:cMediaNode>
            </p:audio>
            <p:audio>
              <p:cMediaNode showWhenStopped="0">
                <p:cTn id="114" fill="hold" display="1">
                  <p:stCondLst>
                    <p:cond delay="indefinite"/>
                  </p:stCondLst>
                  <p:endCondLst>
                    <p:cond evt="onStopAudio">
                      <p:tgtEl>
                        <p:sldTgt/>
                      </p:tgtEl>
                    </p:cond>
                  </p:endCondLst>
                </p:cTn>
                <p:tgtEl>
                  <p:spTgt spid="9"/>
                </p:tgtEl>
              </p:cMediaNode>
            </p:audio>
            <p:audio>
              <p:cMediaNode showWhenStopped="0">
                <p:cTn id="115" fill="hold" display="1">
                  <p:stCondLst>
                    <p:cond delay="indefinite"/>
                  </p:stCondLst>
                  <p:endCondLst>
                    <p:cond evt="onStopAudio">
                      <p:tgtEl>
                        <p:sldTgt/>
                      </p:tgtEl>
                    </p:cond>
                  </p:endCondLst>
                </p:cTn>
                <p:tgtEl>
                  <p:spTgt spid="10"/>
                </p:tgtEl>
              </p:cMediaNode>
            </p:audio>
          </p:childTnLst>
        </p:cTn>
      </p:par>
    </p:tnLst>
    <p:bldLst>
      <p:bldP spid="4" grpId="0" bldLvl="0" animBg="1"/>
      <p:bldP spid="4" grpId="1" animBg="1"/>
      <p:bldP spid="29" grpId="0" bldLvl="0" animBg="1"/>
      <p:bldP spid="29" grpId="1" animBg="1"/>
      <p:bldP spid="33" grpId="0" bldLvl="0" animBg="1"/>
      <p:bldP spid="33" grpId="1" animBg="1"/>
      <p:bldP spid="39" grpId="0" bldLvl="0" animBg="1"/>
      <p:bldP spid="39" grpId="1" animBg="1"/>
      <p:bldP spid="42" grpId="0" bldLvl="0" animBg="1"/>
      <p:bldP spid="42" grpId="1" animBg="1"/>
      <p:bldP spid="31" grpId="0" bldLvl="0" animBg="1"/>
      <p:bldP spid="31" grpId="1" animBg="1"/>
      <p:bldP spid="35" grpId="0" bldLvl="0" animBg="1"/>
      <p:bldP spid="35" grpId="1" animBg="1"/>
      <p:bldP spid="41" grpId="0" bldLvl="0" animBg="1"/>
      <p:bldP spid="41" grpId="1" animBg="1"/>
      <p:bldP spid="44" grpId="0" bldLvl="0" animBg="1"/>
      <p:bldP spid="44" grpId="1" animBg="1"/>
      <p:bldP spid="2" grpId="0"/>
      <p:bldP spid="2"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551180" y="1248410"/>
            <a:ext cx="11467465" cy="534670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ts val="3500"/>
              </a:lnSpc>
              <a:buClrTx/>
              <a:buSzTx/>
              <a:buFontTx/>
            </a:pPr>
            <a:endParaRPr lang="zh-CN" altLang="en-US" sz="2000" b="1" dirty="0">
              <a:solidFill>
                <a:srgbClr val="0000FF"/>
              </a:solidFill>
              <a:latin typeface="+mn-ea"/>
              <a:ea typeface="+mn-ea"/>
            </a:endParaRPr>
          </a:p>
        </p:txBody>
      </p:sp>
      <p:sp>
        <p:nvSpPr>
          <p:cNvPr id="14" name="文本框 13"/>
          <p:cNvSpPr txBox="1"/>
          <p:nvPr/>
        </p:nvSpPr>
        <p:spPr>
          <a:xfrm>
            <a:off x="5373274" y="7004215"/>
            <a:ext cx="5080000" cy="660400"/>
          </a:xfrm>
          <a:prstGeom prst="rect">
            <a:avLst/>
          </a:prstGeom>
        </p:spPr>
        <p:txBody>
          <a:bodyPr>
            <a:spAutoFit/>
          </a:bodyPr>
          <a:lstStyle/>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4" name="Rectangle 3"/>
          <p:cNvSpPr txBox="1">
            <a:spLocks noChangeArrowheads="1"/>
          </p:cNvSpPr>
          <p:nvPr/>
        </p:nvSpPr>
        <p:spPr bwMode="auto">
          <a:xfrm>
            <a:off x="6744970" y="1781810"/>
            <a:ext cx="4623435" cy="436626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84200" algn="just">
              <a:lnSpc>
                <a:spcPts val="4000"/>
              </a:lnSpc>
              <a:buClrTx/>
              <a:buSzTx/>
              <a:buFontTx/>
              <a:extLst>
                <a:ext uri="{35155182-B16C-46BC-9424-99874614C6A1}">
                  <wpsdc:indentchars xmlns:wpsdc="http://www.wps.cn/officeDocument/2017/drawingmlCustomData" val="200" checksum="3059719554"/>
                </a:ext>
              </a:extLst>
            </a:pPr>
            <a:r>
              <a:rPr lang="zh-CN" altLang="en-US" sz="2300" b="1">
                <a:latin typeface="+mn-ea"/>
                <a:ea typeface="+mn-ea"/>
              </a:rPr>
              <a:t>三季度本部共查处</a:t>
            </a:r>
            <a:r>
              <a:rPr lang="en-US" altLang="zh-CN" sz="2300" b="1">
                <a:latin typeface="+mn-ea"/>
                <a:ea typeface="+mn-ea"/>
              </a:rPr>
              <a:t>“</a:t>
            </a:r>
            <a:r>
              <a:rPr lang="zh-CN" altLang="en-US" sz="2300" b="1">
                <a:latin typeface="+mn-ea"/>
                <a:ea typeface="+mn-ea"/>
              </a:rPr>
              <a:t>三违</a:t>
            </a:r>
            <a:r>
              <a:rPr lang="en-US" altLang="zh-CN" sz="2300" b="1">
                <a:latin typeface="+mn-ea"/>
                <a:ea typeface="+mn-ea"/>
              </a:rPr>
              <a:t>”</a:t>
            </a:r>
            <a:r>
              <a:rPr lang="zh-CN" altLang="en-US" sz="2300" b="1">
                <a:latin typeface="+mn-ea"/>
                <a:ea typeface="+mn-ea"/>
              </a:rPr>
              <a:t>行为</a:t>
            </a:r>
            <a:r>
              <a:rPr lang="en-US" altLang="zh-CN" sz="2300" b="1">
                <a:latin typeface="+mn-ea"/>
                <a:ea typeface="+mn-ea"/>
              </a:rPr>
              <a:t>38</a:t>
            </a:r>
            <a:r>
              <a:rPr lang="zh-CN" altLang="en-US" sz="2300" b="1">
                <a:latin typeface="+mn-ea"/>
                <a:ea typeface="+mn-ea"/>
              </a:rPr>
              <a:t>项，其中公司级查处</a:t>
            </a:r>
            <a:r>
              <a:rPr lang="en-US" altLang="zh-CN" sz="2300" b="1">
                <a:latin typeface="+mn-ea"/>
                <a:ea typeface="+mn-ea"/>
              </a:rPr>
              <a:t>3</a:t>
            </a:r>
            <a:r>
              <a:rPr lang="zh-CN" altLang="en-US" sz="2300" b="1">
                <a:latin typeface="+mn-ea"/>
                <a:ea typeface="+mn-ea"/>
              </a:rPr>
              <a:t>项，分厂自查</a:t>
            </a:r>
            <a:r>
              <a:rPr lang="en-US" altLang="zh-CN" sz="2300" b="1">
                <a:latin typeface="+mn-ea"/>
                <a:ea typeface="+mn-ea"/>
              </a:rPr>
              <a:t>35</a:t>
            </a:r>
            <a:r>
              <a:rPr lang="zh-CN" altLang="en-US" sz="2300" b="1">
                <a:latin typeface="+mn-ea"/>
                <a:ea typeface="+mn-ea"/>
              </a:rPr>
              <a:t>项，计分考核</a:t>
            </a:r>
            <a:r>
              <a:rPr lang="en-US" altLang="zh-CN" sz="2300" b="1">
                <a:latin typeface="+mn-ea"/>
                <a:ea typeface="+mn-ea"/>
              </a:rPr>
              <a:t>38</a:t>
            </a:r>
            <a:r>
              <a:rPr lang="zh-CN" altLang="en-US" sz="2300" b="1">
                <a:latin typeface="+mn-ea"/>
                <a:ea typeface="+mn-ea"/>
              </a:rPr>
              <a:t>人，分厂级离岗教育</a:t>
            </a:r>
            <a:r>
              <a:rPr lang="en-US" altLang="zh-CN" sz="2300" b="1">
                <a:latin typeface="+mn-ea"/>
                <a:ea typeface="+mn-ea"/>
              </a:rPr>
              <a:t>9</a:t>
            </a:r>
            <a:r>
              <a:rPr lang="zh-CN" altLang="en-US" sz="2300" b="1">
                <a:latin typeface="+mn-ea"/>
                <a:ea typeface="+mn-ea"/>
              </a:rPr>
              <a:t>人。贵金属冶炼分厂、熔炼一分厂、铜盐分厂、铜箔分厂自查</a:t>
            </a:r>
            <a:r>
              <a:rPr lang="en-US" altLang="zh-CN" sz="2300" b="1">
                <a:latin typeface="+mn-ea"/>
                <a:ea typeface="+mn-ea"/>
              </a:rPr>
              <a:t>“</a:t>
            </a:r>
            <a:r>
              <a:rPr lang="zh-CN" altLang="en-US" sz="2300" b="1">
                <a:latin typeface="+mn-ea"/>
                <a:ea typeface="+mn-ea"/>
              </a:rPr>
              <a:t>三违</a:t>
            </a:r>
            <a:r>
              <a:rPr lang="en-US" altLang="zh-CN" sz="2300" b="1">
                <a:latin typeface="+mn-ea"/>
                <a:ea typeface="+mn-ea"/>
              </a:rPr>
              <a:t>”</a:t>
            </a:r>
            <a:r>
              <a:rPr lang="zh-CN" altLang="en-US" sz="2300" b="1">
                <a:latin typeface="+mn-ea"/>
                <a:ea typeface="+mn-ea"/>
              </a:rPr>
              <a:t>数量相对较多，硫酸分厂、铜选矿分厂自查发现</a:t>
            </a:r>
            <a:r>
              <a:rPr lang="en-US" altLang="zh-CN" sz="2300" b="1">
                <a:latin typeface="+mn-ea"/>
                <a:ea typeface="+mn-ea"/>
              </a:rPr>
              <a:t>“</a:t>
            </a:r>
            <a:r>
              <a:rPr lang="zh-CN" altLang="en-US" sz="2300" b="1">
                <a:latin typeface="+mn-ea"/>
                <a:ea typeface="+mn-ea"/>
              </a:rPr>
              <a:t>三违</a:t>
            </a:r>
            <a:r>
              <a:rPr lang="en-US" altLang="zh-CN" sz="2300" b="1">
                <a:latin typeface="+mn-ea"/>
                <a:ea typeface="+mn-ea"/>
              </a:rPr>
              <a:t>”</a:t>
            </a:r>
            <a:r>
              <a:rPr lang="zh-CN" altLang="en-US" sz="2300" b="1">
                <a:latin typeface="+mn-ea"/>
                <a:ea typeface="+mn-ea"/>
              </a:rPr>
              <a:t>数量较少。</a:t>
            </a:r>
            <a:endParaRPr lang="zh-CN" altLang="en-US" sz="2300" b="1">
              <a:latin typeface="+mn-ea"/>
              <a:ea typeface="+mn-ea"/>
            </a:endParaRPr>
          </a:p>
        </p:txBody>
      </p:sp>
      <p:sp>
        <p:nvSpPr>
          <p:cNvPr id="3" name="Rectangle 3"/>
          <p:cNvSpPr txBox="1">
            <a:spLocks noChangeArrowheads="1"/>
          </p:cNvSpPr>
          <p:nvPr/>
        </p:nvSpPr>
        <p:spPr bwMode="auto">
          <a:xfrm>
            <a:off x="479425" y="260350"/>
            <a:ext cx="5812155" cy="6273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0" algn="just">
              <a:lnSpc>
                <a:spcPts val="4400"/>
              </a:lnSpc>
              <a:buClrTx/>
              <a:buSzTx/>
              <a:buFontTx/>
              <a:extLst>
                <a:ext uri="{35155182-B16C-46BC-9424-99874614C6A1}">
                  <wpsdc:indentchars xmlns:wpsdc="http://www.wps.cn/officeDocument/2017/drawingmlCustomData" val="0" checksum="3075310090"/>
                </a:ext>
              </a:extLst>
            </a:pPr>
            <a:r>
              <a:rPr lang="zh-CN" altLang="en-US" sz="3200" b="1" dirty="0" smtClean="0">
                <a:solidFill>
                  <a:srgbClr val="0000FF"/>
                </a:solidFill>
                <a:latin typeface="+mj-ea"/>
                <a:ea typeface="+mj-ea"/>
              </a:rPr>
              <a:t>（三）“三违”行为治理情况</a:t>
            </a:r>
            <a:endParaRPr lang="zh-CN" altLang="en-US" sz="3200" b="1" dirty="0" smtClean="0">
              <a:solidFill>
                <a:srgbClr val="0000FF"/>
              </a:solidFill>
              <a:latin typeface="+mj-ea"/>
              <a:ea typeface="+mj-ea"/>
            </a:endParaRPr>
          </a:p>
        </p:txBody>
      </p:sp>
      <p:sp>
        <p:nvSpPr>
          <p:cNvPr id="6" name="文本框 5"/>
          <p:cNvSpPr txBox="1"/>
          <p:nvPr/>
        </p:nvSpPr>
        <p:spPr>
          <a:xfrm>
            <a:off x="629920" y="1849755"/>
            <a:ext cx="5929630" cy="363220"/>
          </a:xfrm>
          <a:prstGeom prst="rect">
            <a:avLst/>
          </a:prstGeom>
        </p:spPr>
        <p:txBody>
          <a:bodyPr wrap="square">
            <a:noAutofit/>
          </a:bodyPr>
          <a:p>
            <a:pPr indent="127000" algn="ctr" defTabSz="266700">
              <a:lnSpc>
                <a:spcPts val="2400"/>
              </a:lnSpc>
            </a:pPr>
            <a:r>
              <a:rPr lang="zh-CN" altLang="en-US" sz="1600" b="1">
                <a:latin typeface="黑体" panose="02010609060101010101" charset="-122"/>
                <a:ea typeface="黑体" panose="02010609060101010101" charset="-122"/>
              </a:rPr>
              <a:t>图</a:t>
            </a:r>
            <a:r>
              <a:rPr lang="en-US" altLang="zh-CN" sz="1600" b="1">
                <a:latin typeface="黑体" panose="02010609060101010101" charset="-122"/>
                <a:ea typeface="黑体" panose="02010609060101010101" charset="-122"/>
              </a:rPr>
              <a:t>11 7-9</a:t>
            </a:r>
            <a:r>
              <a:rPr lang="zh-CN" altLang="en-US" sz="1600" b="1">
                <a:latin typeface="黑体" panose="02010609060101010101" charset="-122"/>
                <a:ea typeface="黑体" panose="02010609060101010101" charset="-122"/>
              </a:rPr>
              <a:t>月各分厂自查三违问题数量统计图</a:t>
            </a:r>
            <a:endParaRPr lang="zh-CN" altLang="en-US" sz="1600" b="1">
              <a:latin typeface="黑体" panose="02010609060101010101" charset="-122"/>
              <a:ea typeface="黑体" panose="02010609060101010101" charset="-122"/>
            </a:endParaRPr>
          </a:p>
        </p:txBody>
      </p:sp>
      <p:pic>
        <p:nvPicPr>
          <p:cNvPr id="2" name="图片 -2147482445"/>
          <p:cNvPicPr/>
          <p:nvPr/>
        </p:nvPicPr>
        <p:blipFill>
          <a:blip r:embed="rId1"/>
          <a:stretch>
            <a:fillRect/>
          </a:stretch>
        </p:blipFill>
        <p:spPr>
          <a:xfrm>
            <a:off x="983298" y="2276793"/>
            <a:ext cx="5400000" cy="3240000"/>
          </a:xfrm>
          <a:prstGeom prst="rect">
            <a:avLst/>
          </a:prstGeom>
          <a:noFill/>
          <a:ln w="9525">
            <a:noFill/>
          </a:ln>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551180" y="1248410"/>
            <a:ext cx="11467465" cy="534670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ts val="3500"/>
              </a:lnSpc>
              <a:buClrTx/>
              <a:buSzTx/>
              <a:buFontTx/>
            </a:pPr>
            <a:endParaRPr lang="zh-CN" altLang="en-US" sz="2000" b="1" dirty="0">
              <a:solidFill>
                <a:srgbClr val="0000FF"/>
              </a:solidFill>
              <a:latin typeface="+mn-ea"/>
              <a:ea typeface="+mn-ea"/>
            </a:endParaRPr>
          </a:p>
        </p:txBody>
      </p:sp>
      <p:sp>
        <p:nvSpPr>
          <p:cNvPr id="14" name="文本框 13"/>
          <p:cNvSpPr txBox="1"/>
          <p:nvPr/>
        </p:nvSpPr>
        <p:spPr>
          <a:xfrm>
            <a:off x="5373274" y="7004215"/>
            <a:ext cx="5080000" cy="660400"/>
          </a:xfrm>
          <a:prstGeom prst="rect">
            <a:avLst/>
          </a:prstGeom>
        </p:spPr>
        <p:txBody>
          <a:bodyPr>
            <a:spAutoFit/>
          </a:bodyPr>
          <a:lstStyle/>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4" name="Rectangle 3"/>
          <p:cNvSpPr txBox="1">
            <a:spLocks noChangeArrowheads="1"/>
          </p:cNvSpPr>
          <p:nvPr/>
        </p:nvSpPr>
        <p:spPr bwMode="auto">
          <a:xfrm>
            <a:off x="6744970" y="1819910"/>
            <a:ext cx="4623435" cy="432816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84200" algn="just">
              <a:lnSpc>
                <a:spcPts val="4000"/>
              </a:lnSpc>
              <a:buClrTx/>
              <a:buSzTx/>
              <a:buFontTx/>
              <a:extLst>
                <a:ext uri="{35155182-B16C-46BC-9424-99874614C6A1}">
                  <wpsdc:indentchars xmlns:wpsdc="http://www.wps.cn/officeDocument/2017/drawingmlCustomData" val="200" checksum="3059719554"/>
                </a:ext>
              </a:extLst>
            </a:pPr>
            <a:r>
              <a:rPr lang="zh-CN" altLang="en-US" sz="2300" b="1">
                <a:latin typeface="+mn-ea"/>
                <a:ea typeface="+mn-ea"/>
              </a:rPr>
              <a:t>从</a:t>
            </a:r>
            <a:r>
              <a:rPr lang="en-US" altLang="zh-CN" sz="2300" b="1">
                <a:latin typeface="+mn-ea"/>
                <a:ea typeface="+mn-ea"/>
              </a:rPr>
              <a:t>“</a:t>
            </a:r>
            <a:r>
              <a:rPr lang="zh-CN" altLang="en-US" sz="2300" b="1">
                <a:latin typeface="+mn-ea"/>
                <a:ea typeface="+mn-ea"/>
              </a:rPr>
              <a:t>三违</a:t>
            </a:r>
            <a:r>
              <a:rPr lang="en-US" altLang="zh-CN" sz="2300" b="1">
                <a:latin typeface="+mn-ea"/>
                <a:ea typeface="+mn-ea"/>
              </a:rPr>
              <a:t>”</a:t>
            </a:r>
            <a:r>
              <a:rPr lang="zh-CN" altLang="en-US" sz="2300" b="1">
                <a:latin typeface="+mn-ea"/>
                <a:ea typeface="+mn-ea"/>
              </a:rPr>
              <a:t>问题分类来看，劳动防护、班组管理（酒精检测、五项准入）、红区管理类问题占比相对突出，反映出作业现场人员个体防护行为不规范是当前</a:t>
            </a:r>
            <a:r>
              <a:rPr lang="en-US" altLang="zh-CN" sz="2300" b="1">
                <a:latin typeface="+mn-ea"/>
                <a:ea typeface="+mn-ea"/>
              </a:rPr>
              <a:t>“</a:t>
            </a:r>
            <a:r>
              <a:rPr lang="zh-CN" altLang="en-US" sz="2300" b="1">
                <a:latin typeface="+mn-ea"/>
                <a:ea typeface="+mn-ea"/>
              </a:rPr>
              <a:t>三违</a:t>
            </a:r>
            <a:r>
              <a:rPr lang="en-US" altLang="zh-CN" sz="2300" b="1">
                <a:latin typeface="+mn-ea"/>
                <a:ea typeface="+mn-ea"/>
              </a:rPr>
              <a:t>”</a:t>
            </a:r>
            <a:r>
              <a:rPr lang="zh-CN" altLang="en-US" sz="2300" b="1">
                <a:latin typeface="+mn-ea"/>
                <a:ea typeface="+mn-ea"/>
              </a:rPr>
              <a:t>管控的突出短板，班组准入管控、红区现场管理仍存在薄弱环节。</a:t>
            </a:r>
            <a:endParaRPr lang="zh-CN" altLang="en-US" sz="2300" b="1">
              <a:latin typeface="+mn-ea"/>
              <a:ea typeface="+mn-ea"/>
            </a:endParaRPr>
          </a:p>
        </p:txBody>
      </p:sp>
      <p:sp>
        <p:nvSpPr>
          <p:cNvPr id="3" name="Rectangle 3"/>
          <p:cNvSpPr txBox="1">
            <a:spLocks noChangeArrowheads="1"/>
          </p:cNvSpPr>
          <p:nvPr/>
        </p:nvSpPr>
        <p:spPr bwMode="auto">
          <a:xfrm>
            <a:off x="479425" y="260350"/>
            <a:ext cx="5812155" cy="6273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0" algn="just">
              <a:lnSpc>
                <a:spcPts val="4400"/>
              </a:lnSpc>
              <a:buClrTx/>
              <a:buSzTx/>
              <a:buFontTx/>
              <a:extLst>
                <a:ext uri="{35155182-B16C-46BC-9424-99874614C6A1}">
                  <wpsdc:indentchars xmlns:wpsdc="http://www.wps.cn/officeDocument/2017/drawingmlCustomData" val="0" checksum="3075310090"/>
                </a:ext>
              </a:extLst>
            </a:pPr>
            <a:r>
              <a:rPr lang="zh-CN" altLang="en-US" sz="3200" b="1" dirty="0" smtClean="0">
                <a:solidFill>
                  <a:srgbClr val="0000FF"/>
                </a:solidFill>
                <a:latin typeface="+mj-ea"/>
                <a:ea typeface="+mj-ea"/>
              </a:rPr>
              <a:t>（三）“三违”行为治理情况</a:t>
            </a:r>
            <a:endParaRPr lang="zh-CN" altLang="en-US" sz="3200" b="1" dirty="0" smtClean="0">
              <a:solidFill>
                <a:srgbClr val="0000FF"/>
              </a:solidFill>
              <a:latin typeface="+mj-ea"/>
              <a:ea typeface="+mj-ea"/>
            </a:endParaRPr>
          </a:p>
        </p:txBody>
      </p:sp>
      <p:sp>
        <p:nvSpPr>
          <p:cNvPr id="6" name="文本框 5"/>
          <p:cNvSpPr txBox="1"/>
          <p:nvPr/>
        </p:nvSpPr>
        <p:spPr>
          <a:xfrm>
            <a:off x="629920" y="1562735"/>
            <a:ext cx="5929630" cy="363220"/>
          </a:xfrm>
          <a:prstGeom prst="rect">
            <a:avLst/>
          </a:prstGeom>
        </p:spPr>
        <p:txBody>
          <a:bodyPr wrap="square">
            <a:noAutofit/>
          </a:bodyPr>
          <a:p>
            <a:pPr indent="127000" algn="ctr" defTabSz="266700">
              <a:lnSpc>
                <a:spcPts val="2400"/>
              </a:lnSpc>
            </a:pPr>
            <a:r>
              <a:rPr lang="zh-CN" altLang="en-US" sz="1600" b="1">
                <a:latin typeface="黑体" panose="02010609060101010101" charset="-122"/>
                <a:ea typeface="黑体" panose="02010609060101010101" charset="-122"/>
              </a:rPr>
              <a:t>图</a:t>
            </a:r>
            <a:r>
              <a:rPr lang="en-US" altLang="zh-CN" sz="1600" b="1">
                <a:latin typeface="黑体" panose="02010609060101010101" charset="-122"/>
                <a:ea typeface="黑体" panose="02010609060101010101" charset="-122"/>
              </a:rPr>
              <a:t>12 7-9</a:t>
            </a:r>
            <a:r>
              <a:rPr lang="zh-CN" altLang="en-US" sz="1600" b="1">
                <a:latin typeface="黑体" panose="02010609060101010101" charset="-122"/>
                <a:ea typeface="黑体" panose="02010609060101010101" charset="-122"/>
              </a:rPr>
              <a:t>月三违问题分类占比统计</a:t>
            </a:r>
            <a:endParaRPr lang="zh-CN" altLang="en-US" sz="1600" b="1">
              <a:latin typeface="黑体" panose="02010609060101010101" charset="-122"/>
              <a:ea typeface="黑体" panose="02010609060101010101" charset="-122"/>
            </a:endParaRPr>
          </a:p>
        </p:txBody>
      </p:sp>
      <p:pic>
        <p:nvPicPr>
          <p:cNvPr id="2" name="图片 -2147482457"/>
          <p:cNvPicPr/>
          <p:nvPr/>
        </p:nvPicPr>
        <p:blipFill>
          <a:blip r:embed="rId1"/>
          <a:stretch>
            <a:fillRect/>
          </a:stretch>
        </p:blipFill>
        <p:spPr>
          <a:xfrm>
            <a:off x="1159510" y="1989773"/>
            <a:ext cx="5400000" cy="3528000"/>
          </a:xfrm>
          <a:prstGeom prst="rect">
            <a:avLst/>
          </a:prstGeom>
          <a:noFill/>
          <a:ln w="9525" cap="flat" cmpd="sng">
            <a:solidFill>
              <a:srgbClr val="000000"/>
            </a:solidFill>
            <a:prstDash val="solid"/>
            <a:miter/>
            <a:headEnd type="none" w="med" len="med"/>
            <a:tailEnd type="none" w="med" len="med"/>
          </a:ln>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551180" y="1160807"/>
            <a:ext cx="11467465" cy="563689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0" algn="just">
              <a:lnSpc>
                <a:spcPts val="3300"/>
              </a:lnSpc>
              <a:buClrTx/>
              <a:buSzTx/>
              <a:buFontTx/>
            </a:pPr>
            <a:r>
              <a:rPr lang="zh-CN" altLang="en-US" sz="2000" b="1" dirty="0">
                <a:solidFill>
                  <a:schemeClr val="tx1"/>
                </a:solidFill>
                <a:latin typeface="+mn-ea"/>
                <a:ea typeface="+mn-ea"/>
              </a:rPr>
              <a:t>三季度对外来单位提出考核共</a:t>
            </a:r>
            <a:r>
              <a:rPr lang="en-US" altLang="zh-CN" sz="2000" b="1" dirty="0">
                <a:solidFill>
                  <a:schemeClr val="tx1"/>
                </a:solidFill>
                <a:latin typeface="+mn-ea"/>
                <a:ea typeface="+mn-ea"/>
              </a:rPr>
              <a:t>139</a:t>
            </a:r>
            <a:r>
              <a:rPr lang="zh-CN" altLang="en-US" sz="2000" b="1" dirty="0">
                <a:solidFill>
                  <a:schemeClr val="tx1"/>
                </a:solidFill>
                <a:latin typeface="+mn-ea"/>
                <a:ea typeface="+mn-ea"/>
              </a:rPr>
              <a:t>项，其中公司提出考核</a:t>
            </a:r>
            <a:r>
              <a:rPr lang="en-US" altLang="zh-CN" sz="2000" b="1" dirty="0">
                <a:solidFill>
                  <a:schemeClr val="tx1"/>
                </a:solidFill>
                <a:latin typeface="+mn-ea"/>
                <a:ea typeface="+mn-ea"/>
              </a:rPr>
              <a:t>50</a:t>
            </a:r>
            <a:r>
              <a:rPr lang="zh-CN" altLang="en-US" sz="2000" b="1" dirty="0">
                <a:solidFill>
                  <a:schemeClr val="tx1"/>
                </a:solidFill>
                <a:latin typeface="+mn-ea"/>
                <a:ea typeface="+mn-ea"/>
              </a:rPr>
              <a:t>项，分厂提出考核</a:t>
            </a:r>
            <a:r>
              <a:rPr lang="en-US" altLang="zh-CN" sz="2000" b="1" dirty="0">
                <a:solidFill>
                  <a:schemeClr val="tx1"/>
                </a:solidFill>
                <a:latin typeface="+mn-ea"/>
                <a:ea typeface="+mn-ea"/>
              </a:rPr>
              <a:t>89</a:t>
            </a:r>
            <a:r>
              <a:rPr lang="zh-CN" altLang="en-US" sz="2000" b="1" dirty="0">
                <a:solidFill>
                  <a:schemeClr val="tx1"/>
                </a:solidFill>
                <a:latin typeface="+mn-ea"/>
                <a:ea typeface="+mn-ea"/>
              </a:rPr>
              <a:t>项，共计</a:t>
            </a:r>
            <a:r>
              <a:rPr lang="en-US" altLang="zh-CN" sz="2000" b="1" dirty="0">
                <a:solidFill>
                  <a:schemeClr val="tx1"/>
                </a:solidFill>
                <a:latin typeface="+mn-ea"/>
                <a:ea typeface="+mn-ea"/>
              </a:rPr>
              <a:t>6.16</a:t>
            </a:r>
            <a:r>
              <a:rPr lang="zh-CN" altLang="en-US" sz="2000" b="1" dirty="0">
                <a:solidFill>
                  <a:schemeClr val="tx1"/>
                </a:solidFill>
                <a:latin typeface="+mn-ea"/>
                <a:ea typeface="+mn-ea"/>
              </a:rPr>
              <a:t>万元。</a:t>
            </a:r>
            <a:endParaRPr lang="zh-CN" altLang="en-US" sz="2000" b="1" dirty="0">
              <a:solidFill>
                <a:schemeClr val="tx1"/>
              </a:solidFill>
              <a:latin typeface="+mn-ea"/>
              <a:ea typeface="+mn-ea"/>
            </a:endParaRPr>
          </a:p>
        </p:txBody>
      </p:sp>
      <p:sp>
        <p:nvSpPr>
          <p:cNvPr id="14" name="文本框 13"/>
          <p:cNvSpPr txBox="1"/>
          <p:nvPr/>
        </p:nvSpPr>
        <p:spPr>
          <a:xfrm>
            <a:off x="5373274" y="7004215"/>
            <a:ext cx="5080000" cy="660400"/>
          </a:xfrm>
          <a:prstGeom prst="rect">
            <a:avLst/>
          </a:prstGeom>
        </p:spPr>
        <p:txBody>
          <a:bodyPr>
            <a:spAutoFit/>
          </a:bodyPr>
          <a:lstStyle/>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4" name="Rectangle 3"/>
          <p:cNvSpPr txBox="1">
            <a:spLocks noChangeArrowheads="1"/>
          </p:cNvSpPr>
          <p:nvPr/>
        </p:nvSpPr>
        <p:spPr bwMode="auto">
          <a:xfrm>
            <a:off x="838835" y="4873625"/>
            <a:ext cx="10594975" cy="186372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3200"/>
              </a:lnSpc>
              <a:buClrTx/>
              <a:buSzTx/>
              <a:buFontTx/>
              <a:extLst>
                <a:ext uri="{35155182-B16C-46BC-9424-99874614C6A1}">
                  <wpsdc:indentchars xmlns:wpsdc="http://www.wps.cn/officeDocument/2017/drawingmlCustomData" val="200" checksum="282533468"/>
                </a:ext>
              </a:extLst>
            </a:pPr>
            <a:endParaRPr lang="en-US" altLang="zh-CN" sz="2000" b="1">
              <a:latin typeface="+mn-ea"/>
              <a:ea typeface="+mn-ea"/>
            </a:endParaRPr>
          </a:p>
          <a:p>
            <a:pPr indent="508000" algn="just">
              <a:lnSpc>
                <a:spcPts val="3200"/>
              </a:lnSpc>
              <a:buClrTx/>
              <a:buSzTx/>
              <a:buFontTx/>
              <a:extLst>
                <a:ext uri="{35155182-B16C-46BC-9424-99874614C6A1}">
                  <wpsdc:indentchars xmlns:wpsdc="http://www.wps.cn/officeDocument/2017/drawingmlCustomData" val="200" checksum="282533468"/>
                </a:ext>
              </a:extLst>
            </a:pPr>
            <a:r>
              <a:rPr lang="en-US" altLang="zh-CN" sz="2000" b="1">
                <a:latin typeface="+mn-ea"/>
                <a:ea typeface="+mn-ea"/>
              </a:rPr>
              <a:t>1-9</a:t>
            </a:r>
            <a:r>
              <a:rPr lang="zh-CN" altLang="en-US" sz="2000" b="1">
                <a:latin typeface="+mn-ea"/>
                <a:ea typeface="+mn-ea"/>
              </a:rPr>
              <a:t>月累计对外来单位下达停工指令</a:t>
            </a:r>
            <a:r>
              <a:rPr lang="en-US" altLang="zh-CN" sz="2000" b="1">
                <a:latin typeface="+mn-ea"/>
                <a:ea typeface="+mn-ea"/>
              </a:rPr>
              <a:t>9</a:t>
            </a:r>
            <a:r>
              <a:rPr lang="zh-CN" altLang="en-US" sz="2000" b="1">
                <a:latin typeface="+mn-ea"/>
                <a:ea typeface="+mn-ea"/>
              </a:rPr>
              <a:t>次，其中分厂安全员</a:t>
            </a:r>
            <a:r>
              <a:rPr lang="en-US" altLang="zh-CN" sz="2000" b="1">
                <a:latin typeface="+mn-ea"/>
                <a:ea typeface="+mn-ea"/>
              </a:rPr>
              <a:t>6</a:t>
            </a:r>
            <a:r>
              <a:rPr lang="zh-CN" altLang="en-US" sz="2000" b="1">
                <a:latin typeface="+mn-ea"/>
                <a:ea typeface="+mn-ea"/>
              </a:rPr>
              <a:t>次，安全管理室</a:t>
            </a:r>
            <a:r>
              <a:rPr lang="en-US" altLang="zh-CN" sz="2000" b="1">
                <a:latin typeface="+mn-ea"/>
                <a:ea typeface="+mn-ea"/>
              </a:rPr>
              <a:t>2</a:t>
            </a:r>
            <a:r>
              <a:rPr lang="zh-CN" altLang="en-US" sz="2000" b="1">
                <a:latin typeface="+mn-ea"/>
                <a:ea typeface="+mn-ea"/>
              </a:rPr>
              <a:t>次，分厂领导</a:t>
            </a:r>
            <a:r>
              <a:rPr lang="en-US" altLang="zh-CN" sz="2000" b="1">
                <a:latin typeface="+mn-ea"/>
                <a:ea typeface="+mn-ea"/>
              </a:rPr>
              <a:t>1</a:t>
            </a:r>
            <a:r>
              <a:rPr lang="zh-CN" altLang="en-US" sz="2000" b="1">
                <a:latin typeface="+mn-ea"/>
                <a:ea typeface="+mn-ea"/>
              </a:rPr>
              <a:t>次；反映出在现场纠违控险方面主要以两级安全管理人员为主，其他层级管理人员履责仍有欠缺。</a:t>
            </a:r>
            <a:endParaRPr lang="zh-CN" altLang="en-US" sz="2000" b="1">
              <a:latin typeface="+mn-ea"/>
              <a:ea typeface="+mn-ea"/>
            </a:endParaRPr>
          </a:p>
        </p:txBody>
      </p:sp>
      <p:sp>
        <p:nvSpPr>
          <p:cNvPr id="3" name="Rectangle 3"/>
          <p:cNvSpPr txBox="1">
            <a:spLocks noChangeArrowheads="1"/>
          </p:cNvSpPr>
          <p:nvPr/>
        </p:nvSpPr>
        <p:spPr bwMode="auto">
          <a:xfrm>
            <a:off x="479425" y="260350"/>
            <a:ext cx="6723380" cy="6273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0" algn="just">
              <a:lnSpc>
                <a:spcPts val="4400"/>
              </a:lnSpc>
              <a:buClrTx/>
              <a:buSzTx/>
              <a:buFontTx/>
              <a:extLst>
                <a:ext uri="{35155182-B16C-46BC-9424-99874614C6A1}">
                  <wpsdc:indentchars xmlns:wpsdc="http://www.wps.cn/officeDocument/2017/drawingmlCustomData" val="0" checksum="3075310090"/>
                </a:ext>
              </a:extLst>
            </a:pPr>
            <a:r>
              <a:rPr lang="zh-CN" altLang="en-US" sz="3200" b="1" dirty="0" smtClean="0">
                <a:solidFill>
                  <a:srgbClr val="0000FF"/>
                </a:solidFill>
                <a:latin typeface="+mj-ea"/>
                <a:ea typeface="+mj-ea"/>
              </a:rPr>
              <a:t>（四）外来单位安全管理情况</a:t>
            </a:r>
            <a:endParaRPr lang="zh-CN" altLang="en-US" sz="3200" b="1" dirty="0" smtClean="0">
              <a:solidFill>
                <a:srgbClr val="0000FF"/>
              </a:solidFill>
              <a:latin typeface="+mj-ea"/>
              <a:ea typeface="+mj-ea"/>
            </a:endParaRPr>
          </a:p>
        </p:txBody>
      </p:sp>
      <p:sp>
        <p:nvSpPr>
          <p:cNvPr id="6" name="文本框 5"/>
          <p:cNvSpPr txBox="1"/>
          <p:nvPr/>
        </p:nvSpPr>
        <p:spPr>
          <a:xfrm>
            <a:off x="3320415" y="1677035"/>
            <a:ext cx="5929630" cy="363220"/>
          </a:xfrm>
          <a:prstGeom prst="rect">
            <a:avLst/>
          </a:prstGeom>
        </p:spPr>
        <p:txBody>
          <a:bodyPr wrap="square">
            <a:noAutofit/>
          </a:bodyPr>
          <a:p>
            <a:pPr indent="127000" algn="ctr" defTabSz="266700">
              <a:lnSpc>
                <a:spcPts val="2400"/>
              </a:lnSpc>
            </a:pPr>
            <a:r>
              <a:rPr lang="zh-CN" altLang="en-US" sz="1600" b="1">
                <a:latin typeface="黑体" panose="02010609060101010101" charset="-122"/>
                <a:ea typeface="黑体" panose="02010609060101010101" charset="-122"/>
              </a:rPr>
              <a:t>图</a:t>
            </a:r>
            <a:r>
              <a:rPr lang="en-US" altLang="zh-CN" sz="1600" b="1">
                <a:latin typeface="黑体" panose="02010609060101010101" charset="-122"/>
                <a:ea typeface="黑体" panose="02010609060101010101" charset="-122"/>
              </a:rPr>
              <a:t>13 7-9</a:t>
            </a:r>
            <a:r>
              <a:rPr lang="zh-CN" altLang="en-US" sz="1600" b="1">
                <a:latin typeface="黑体" panose="02010609060101010101" charset="-122"/>
                <a:ea typeface="黑体" panose="02010609060101010101" charset="-122"/>
              </a:rPr>
              <a:t>月下达停工问责指令人员统计图</a:t>
            </a:r>
            <a:endParaRPr lang="zh-CN" altLang="en-US" sz="1600" b="1">
              <a:latin typeface="黑体" panose="02010609060101010101" charset="-122"/>
              <a:ea typeface="黑体" panose="02010609060101010101" charset="-122"/>
            </a:endParaRPr>
          </a:p>
        </p:txBody>
      </p:sp>
      <p:pic>
        <p:nvPicPr>
          <p:cNvPr id="2" name="图表 2"/>
          <p:cNvPicPr/>
          <p:nvPr/>
        </p:nvPicPr>
        <p:blipFill>
          <a:blip r:embed="rId1"/>
          <a:stretch>
            <a:fillRect/>
          </a:stretch>
        </p:blipFill>
        <p:spPr>
          <a:xfrm>
            <a:off x="3395663" y="2059940"/>
            <a:ext cx="5400000" cy="2952000"/>
          </a:xfrm>
          <a:prstGeom prst="rect">
            <a:avLst/>
          </a:prstGeom>
          <a:noFill/>
          <a:ln w="9525" cap="flat" cmpd="sng">
            <a:solidFill>
              <a:srgbClr val="000000"/>
            </a:solidFill>
            <a:prstDash val="solid"/>
            <a:miter/>
            <a:headEnd type="none" w="med" len="med"/>
            <a:tailEnd type="none" w="med" len="med"/>
          </a:ln>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551180" y="1166495"/>
            <a:ext cx="11467465" cy="510222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ts val="3500"/>
              </a:lnSpc>
              <a:buClrTx/>
              <a:buSzTx/>
              <a:buFontTx/>
            </a:pPr>
            <a:endParaRPr lang="zh-CN" altLang="en-US" sz="2000" b="1" dirty="0">
              <a:solidFill>
                <a:srgbClr val="0000FF"/>
              </a:solidFill>
              <a:latin typeface="+mn-ea"/>
              <a:ea typeface="+mn-ea"/>
            </a:endParaRPr>
          </a:p>
        </p:txBody>
      </p:sp>
      <p:sp>
        <p:nvSpPr>
          <p:cNvPr id="14" name="文本框 13"/>
          <p:cNvSpPr txBox="1"/>
          <p:nvPr/>
        </p:nvSpPr>
        <p:spPr>
          <a:xfrm>
            <a:off x="5373274" y="7004215"/>
            <a:ext cx="5080000" cy="660400"/>
          </a:xfrm>
          <a:prstGeom prst="rect">
            <a:avLst/>
          </a:prstGeom>
        </p:spPr>
        <p:txBody>
          <a:bodyPr>
            <a:spAutoFit/>
          </a:bodyPr>
          <a:lstStyle/>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4" name="Rectangle 3"/>
          <p:cNvSpPr txBox="1">
            <a:spLocks noChangeArrowheads="1"/>
          </p:cNvSpPr>
          <p:nvPr/>
        </p:nvSpPr>
        <p:spPr bwMode="auto">
          <a:xfrm>
            <a:off x="407035" y="4796790"/>
            <a:ext cx="11242040" cy="197802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457200" algn="just">
              <a:lnSpc>
                <a:spcPts val="2400"/>
              </a:lnSpc>
              <a:buClrTx/>
              <a:buSzTx/>
              <a:buFontTx/>
              <a:extLst>
                <a:ext uri="{35155182-B16C-46BC-9424-99874614C6A1}">
                  <wpsdc:indentchars xmlns:wpsdc="http://www.wps.cn/officeDocument/2017/drawingmlCustomData" val="200" checksum="59296752"/>
                </a:ext>
              </a:extLst>
            </a:pPr>
            <a:r>
              <a:rPr lang="zh-CN" altLang="en-US" sz="1800" b="1">
                <a:ea typeface="+mn-ea"/>
                <a:cs typeface="Arial" panose="020B0604020202020204" pitchFamily="34" charset="0"/>
              </a:rPr>
              <a:t>三季度，湿法冶炼、化工及危化品专委会各开展</a:t>
            </a:r>
            <a:r>
              <a:rPr lang="en-US" altLang="zh-CN" sz="1800" b="1">
                <a:ea typeface="+mn-ea"/>
                <a:cs typeface="Arial" panose="020B0604020202020204" pitchFamily="34" charset="0"/>
              </a:rPr>
              <a:t>3</a:t>
            </a:r>
            <a:r>
              <a:rPr lang="zh-CN" altLang="en-US" sz="1800" b="1">
                <a:ea typeface="+mn-ea"/>
                <a:cs typeface="Arial" panose="020B0604020202020204" pitchFamily="34" charset="0"/>
              </a:rPr>
              <a:t>次专业化检查，应急消防及职业健康、装备能源及检修专委会各开展</a:t>
            </a:r>
            <a:r>
              <a:rPr lang="en-US" altLang="zh-CN" sz="1800" b="1">
                <a:ea typeface="+mn-ea"/>
                <a:cs typeface="Arial" panose="020B0604020202020204" pitchFamily="34" charset="0"/>
              </a:rPr>
              <a:t>2</a:t>
            </a:r>
            <a:r>
              <a:rPr lang="zh-CN" altLang="en-US" sz="1800" b="1">
                <a:ea typeface="+mn-ea"/>
                <a:cs typeface="Arial" panose="020B0604020202020204" pitchFamily="34" charset="0"/>
              </a:rPr>
              <a:t>次专业化检查，项目建设、火法冶炼专委会各开展</a:t>
            </a:r>
            <a:r>
              <a:rPr lang="en-US" altLang="zh-CN" sz="1800" b="1">
                <a:ea typeface="+mn-ea"/>
                <a:cs typeface="Arial" panose="020B0604020202020204" pitchFamily="34" charset="0"/>
              </a:rPr>
              <a:t>1</a:t>
            </a:r>
            <a:r>
              <a:rPr lang="zh-CN" altLang="en-US" sz="1800" b="1">
                <a:ea typeface="+mn-ea"/>
                <a:cs typeface="Arial" panose="020B0604020202020204" pitchFamily="34" charset="0"/>
              </a:rPr>
              <a:t>次专业化检查，累计排查</a:t>
            </a:r>
            <a:r>
              <a:rPr lang="en-US" altLang="zh-CN" sz="1800" b="1">
                <a:ea typeface="+mn-ea"/>
                <a:cs typeface="Arial" panose="020B0604020202020204" pitchFamily="34" charset="0"/>
              </a:rPr>
              <a:t>AB</a:t>
            </a:r>
            <a:r>
              <a:rPr lang="zh-CN" altLang="en-US" sz="1800" b="1">
                <a:ea typeface="+mn-ea"/>
                <a:cs typeface="Arial" panose="020B0604020202020204" pitchFamily="34" charset="0"/>
              </a:rPr>
              <a:t>级问题隐患</a:t>
            </a:r>
            <a:r>
              <a:rPr lang="en-US" altLang="zh-CN" sz="1800" b="1">
                <a:ea typeface="+mn-ea"/>
                <a:cs typeface="Arial" panose="020B0604020202020204" pitchFamily="34" charset="0"/>
              </a:rPr>
              <a:t>147</a:t>
            </a:r>
            <a:r>
              <a:rPr lang="zh-CN" altLang="en-US" sz="1800" b="1">
                <a:ea typeface="+mn-ea"/>
                <a:cs typeface="Arial" panose="020B0604020202020204" pitchFamily="34" charset="0"/>
              </a:rPr>
              <a:t>项。其中，化工及危化品专委会针对涉氢岗位、锌镁粉库房、氢气气瓶储存库等高风险区域，围绕管道设施、工艺运行、日常管控、安全设施等维度分层开展专项排查，并深入研讨一氧化碳风险管控事宜，优化现场监测、巡检及应急处置措施，持续夯实涉气岗位风险防控能力；火法冶炼专委会针对合成炉与阳极炉本体运行状况，组织专家诊断专题研讨</a:t>
            </a:r>
            <a:r>
              <a:rPr lang="en-US" altLang="zh-CN" sz="1800" b="1">
                <a:ea typeface="+mn-ea"/>
                <a:cs typeface="Arial" panose="020B0604020202020204" pitchFamily="34" charset="0"/>
              </a:rPr>
              <a:t>1</a:t>
            </a:r>
            <a:r>
              <a:rPr lang="zh-CN" altLang="en-US" sz="1800" b="1">
                <a:ea typeface="+mn-ea"/>
                <a:cs typeface="Arial" panose="020B0604020202020204" pitchFamily="34" charset="0"/>
              </a:rPr>
              <a:t>次。</a:t>
            </a:r>
            <a:endParaRPr lang="zh-CN" altLang="en-US" sz="1800" b="1">
              <a:ea typeface="+mn-ea"/>
              <a:cs typeface="Arial" panose="020B0604020202020204" pitchFamily="34" charset="0"/>
            </a:endParaRPr>
          </a:p>
        </p:txBody>
      </p:sp>
      <p:sp>
        <p:nvSpPr>
          <p:cNvPr id="3" name="Rectangle 3"/>
          <p:cNvSpPr txBox="1">
            <a:spLocks noChangeArrowheads="1"/>
          </p:cNvSpPr>
          <p:nvPr/>
        </p:nvSpPr>
        <p:spPr bwMode="auto">
          <a:xfrm>
            <a:off x="479425" y="260350"/>
            <a:ext cx="6674485" cy="6273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0" algn="just">
              <a:lnSpc>
                <a:spcPts val="4400"/>
              </a:lnSpc>
              <a:buClrTx/>
              <a:buSzTx/>
              <a:buFontTx/>
              <a:extLst>
                <a:ext uri="{35155182-B16C-46BC-9424-99874614C6A1}">
                  <wpsdc:indentchars xmlns:wpsdc="http://www.wps.cn/officeDocument/2017/drawingmlCustomData" val="0" checksum="3075310090"/>
                </a:ext>
              </a:extLst>
            </a:pPr>
            <a:r>
              <a:rPr lang="zh-CN" altLang="en-US" sz="3200" b="1" dirty="0" smtClean="0">
                <a:solidFill>
                  <a:srgbClr val="0000FF"/>
                </a:solidFill>
                <a:latin typeface="+mj-ea"/>
                <a:ea typeface="+mj-ea"/>
              </a:rPr>
              <a:t>（五）安全专业委员会工作开展情况 </a:t>
            </a:r>
            <a:endParaRPr lang="zh-CN" altLang="en-US" sz="3200" b="1" dirty="0" smtClean="0">
              <a:solidFill>
                <a:srgbClr val="0000FF"/>
              </a:solidFill>
              <a:latin typeface="+mj-ea"/>
              <a:ea typeface="+mj-ea"/>
            </a:endParaRPr>
          </a:p>
        </p:txBody>
      </p:sp>
      <p:sp>
        <p:nvSpPr>
          <p:cNvPr id="7" name="文本框 6"/>
          <p:cNvSpPr txBox="1"/>
          <p:nvPr>
            <p:custDataLst>
              <p:tags r:id="rId1"/>
            </p:custDataLst>
          </p:nvPr>
        </p:nvSpPr>
        <p:spPr>
          <a:xfrm>
            <a:off x="624205" y="1036320"/>
            <a:ext cx="6066790" cy="395605"/>
          </a:xfrm>
          <a:prstGeom prst="rect">
            <a:avLst/>
          </a:prstGeom>
        </p:spPr>
        <p:txBody>
          <a:bodyPr wrap="square">
            <a:noAutofit/>
          </a:bodyPr>
          <a:p>
            <a:pPr indent="127000" algn="ctr" defTabSz="266700">
              <a:lnSpc>
                <a:spcPts val="2400"/>
              </a:lnSpc>
            </a:pPr>
            <a:r>
              <a:rPr lang="zh-CN" altLang="en-US" sz="1400" b="1">
                <a:latin typeface="黑体" panose="02010609060101010101" charset="-122"/>
                <a:ea typeface="黑体" panose="02010609060101010101" charset="-122"/>
              </a:rPr>
              <a:t>表</a:t>
            </a:r>
            <a:r>
              <a:rPr lang="en-US" altLang="zh-CN" sz="1400" b="1">
                <a:latin typeface="黑体" panose="02010609060101010101" charset="-122"/>
                <a:ea typeface="黑体" panose="02010609060101010101" charset="-122"/>
              </a:rPr>
              <a:t>2 </a:t>
            </a:r>
            <a:r>
              <a:rPr lang="zh-CN" altLang="en-US" sz="1400" b="1">
                <a:latin typeface="黑体" panose="02010609060101010101" charset="-122"/>
                <a:ea typeface="黑体" panose="02010609060101010101" charset="-122"/>
              </a:rPr>
              <a:t>三季度各安全专业委员会开展专项工作主题统计表</a:t>
            </a:r>
            <a:endParaRPr lang="zh-CN" altLang="en-US" sz="1400" b="1">
              <a:latin typeface="黑体" panose="02010609060101010101" charset="-122"/>
              <a:ea typeface="黑体" panose="02010609060101010101" charset="-122"/>
            </a:endParaRPr>
          </a:p>
        </p:txBody>
      </p:sp>
      <p:graphicFrame>
        <p:nvGraphicFramePr>
          <p:cNvPr id="5" name="表格 4"/>
          <p:cNvGraphicFramePr/>
          <p:nvPr/>
        </p:nvGraphicFramePr>
        <p:xfrm>
          <a:off x="550863" y="1431925"/>
          <a:ext cx="5969635" cy="792480"/>
        </p:xfrm>
        <a:graphic>
          <a:graphicData uri="http://schemas.openxmlformats.org/drawingml/2006/table">
            <a:tbl>
              <a:tblPr/>
              <a:tblGrid>
                <a:gridCol w="957580"/>
                <a:gridCol w="2379345"/>
                <a:gridCol w="842010"/>
                <a:gridCol w="1051560"/>
                <a:gridCol w="739140"/>
              </a:tblGrid>
              <a:tr h="0">
                <a:tc>
                  <a:txBody>
                    <a:bodyPr/>
                    <a:p>
                      <a:pPr marL="0" indent="0" algn="ctr" fontAlgn="ctr">
                        <a:spcBef>
                          <a:spcPct val="0"/>
                        </a:spcBef>
                        <a:spcAft>
                          <a:spcPct val="0"/>
                        </a:spcAft>
                      </a:pPr>
                      <a:r>
                        <a:rPr lang="zh-CN" sz="1100" b="1" i="0">
                          <a:solidFill>
                            <a:srgbClr val="000000"/>
                          </a:solidFill>
                          <a:latin typeface="宋体" pitchFamily="2" charset="-122"/>
                          <a:ea typeface="宋体" pitchFamily="2" charset="-122"/>
                        </a:rPr>
                        <a:t>专业委员会</a:t>
                      </a:r>
                      <a:endParaRPr lang="zh-CN" sz="1100" b="1"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fontAlgn="ctr">
                        <a:spcBef>
                          <a:spcPct val="0"/>
                        </a:spcBef>
                        <a:spcAft>
                          <a:spcPct val="0"/>
                        </a:spcAft>
                      </a:pPr>
                      <a:r>
                        <a:rPr lang="zh-CN" sz="1100" b="1" i="0">
                          <a:solidFill>
                            <a:srgbClr val="000000"/>
                          </a:solidFill>
                          <a:latin typeface="宋体" pitchFamily="2" charset="-122"/>
                          <a:ea typeface="宋体" pitchFamily="2" charset="-122"/>
                        </a:rPr>
                        <a:t>专项检查</a:t>
                      </a:r>
                      <a:endParaRPr lang="zh-CN" sz="1100" b="1"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1100" b="1" i="0">
                          <a:solidFill>
                            <a:srgbClr val="000000"/>
                          </a:solidFill>
                          <a:latin typeface="宋体" pitchFamily="2" charset="-122"/>
                          <a:ea typeface="宋体" pitchFamily="2" charset="-122"/>
                        </a:rPr>
                        <a:t>专业研讨</a:t>
                      </a:r>
                      <a:endParaRPr lang="zh-CN" sz="1100" b="1"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1100" b="1" i="0">
                          <a:solidFill>
                            <a:srgbClr val="000000"/>
                          </a:solidFill>
                          <a:latin typeface="宋体" pitchFamily="2" charset="-122"/>
                          <a:ea typeface="宋体" pitchFamily="2" charset="-122"/>
                        </a:rPr>
                        <a:t>专家诊断</a:t>
                      </a:r>
                      <a:endParaRPr lang="zh-CN" sz="1100" b="1"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100" b="1" i="0">
                          <a:solidFill>
                            <a:srgbClr val="000000"/>
                          </a:solidFill>
                          <a:latin typeface="宋体" pitchFamily="2" charset="-122"/>
                          <a:ea typeface="宋体" pitchFamily="2" charset="-122"/>
                        </a:rPr>
                        <a:t>AB</a:t>
                      </a:r>
                      <a:r>
                        <a:rPr lang="zh-CN" altLang="en-US" sz="1100" b="1" i="0">
                          <a:solidFill>
                            <a:srgbClr val="000000"/>
                          </a:solidFill>
                          <a:latin typeface="宋体" pitchFamily="2" charset="-122"/>
                          <a:ea typeface="宋体" pitchFamily="2" charset="-122"/>
                        </a:rPr>
                        <a:t>类隐患</a:t>
                      </a:r>
                      <a:endParaRPr lang="zh-CN" altLang="en-US" sz="1100" b="1"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98120">
                <a:tc>
                  <a:txBody>
                    <a:bodyPr/>
                    <a:p>
                      <a:pPr marL="0" indent="0" algn="ctr" fontAlgn="ctr">
                        <a:spcBef>
                          <a:spcPct val="0"/>
                        </a:spcBef>
                        <a:spcAft>
                          <a:spcPct val="0"/>
                        </a:spcAft>
                      </a:pPr>
                      <a:r>
                        <a:rPr lang="zh-CN" sz="900" i="0">
                          <a:solidFill>
                            <a:srgbClr val="000000"/>
                          </a:solidFill>
                          <a:latin typeface="宋体" pitchFamily="2" charset="-122"/>
                          <a:ea typeface="宋体" pitchFamily="2" charset="-122"/>
                        </a:rPr>
                        <a:t>火法冶炼专委会</a:t>
                      </a:r>
                      <a:endParaRPr 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chemeClr val="tx1"/>
                      </a:solidFill>
                      <a:prstDash val="solid"/>
                      <a:headEnd type="none" w="med" len="med"/>
                      <a:tailEnd type="none" w="med" len="med"/>
                    </a:lnB>
                    <a:noFill/>
                  </a:tcPr>
                </a:tc>
                <a:tc>
                  <a:txBody>
                    <a:bodyPr/>
                    <a:p>
                      <a:pPr marL="0" indent="0" algn="l" fontAlgn="ctr">
                        <a:spcBef>
                          <a:spcPct val="0"/>
                        </a:spcBef>
                        <a:spcAft>
                          <a:spcPct val="0"/>
                        </a:spcAft>
                      </a:pPr>
                      <a:r>
                        <a:rPr lang="zh-CN" sz="900" i="0">
                          <a:solidFill>
                            <a:srgbClr val="000000"/>
                          </a:solidFill>
                          <a:latin typeface="宋体" pitchFamily="2" charset="-122"/>
                          <a:ea typeface="宋体" pitchFamily="2" charset="-122"/>
                        </a:rPr>
                        <a:t>炉窑技术档案、检修内容记录、检修总结、炉窑运行后期工艺管控</a:t>
                      </a:r>
                      <a:endParaRPr 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just" fontAlgn="ctr">
                        <a:spcBef>
                          <a:spcPct val="0"/>
                        </a:spcBef>
                        <a:spcAft>
                          <a:spcPct val="0"/>
                        </a:spcAft>
                      </a:pPr>
                      <a:r>
                        <a:rPr lang="zh-CN" sz="900" i="0">
                          <a:solidFill>
                            <a:srgbClr val="000000"/>
                          </a:solidFill>
                          <a:latin typeface="宋体" pitchFamily="2" charset="-122"/>
                          <a:ea typeface="宋体" pitchFamily="2" charset="-122"/>
                        </a:rPr>
                        <a:t>合成炉与阳极炉本体运行状况</a:t>
                      </a:r>
                      <a:endParaRPr 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800" i="0">
                          <a:solidFill>
                            <a:srgbClr val="000000"/>
                          </a:solidFill>
                          <a:latin typeface="宋体" pitchFamily="2" charset="-122"/>
                          <a:ea typeface="宋体" pitchFamily="2" charset="-122"/>
                        </a:rPr>
                        <a:t>13</a:t>
                      </a:r>
                      <a:endParaRPr lang="en-US" altLang="zh-CN" sz="8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98120">
                <a:tc rowSpan="3">
                  <a:txBody>
                    <a:bodyPr/>
                    <a:p>
                      <a:pPr marL="0" indent="0" algn="ctr" fontAlgn="ctr">
                        <a:spcBef>
                          <a:spcPct val="0"/>
                        </a:spcBef>
                        <a:spcAft>
                          <a:spcPct val="0"/>
                        </a:spcAft>
                      </a:pPr>
                      <a:r>
                        <a:rPr lang="zh-CN" sz="900" i="0">
                          <a:solidFill>
                            <a:srgbClr val="000000"/>
                          </a:solidFill>
                          <a:latin typeface="宋体" pitchFamily="2" charset="-122"/>
                          <a:ea typeface="宋体" pitchFamily="2" charset="-122"/>
                        </a:rPr>
                        <a:t>湿法冶炼专委会</a:t>
                      </a:r>
                      <a:endParaRPr lang="zh-CN"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noFill/>
                  </a:tcPr>
                </a:tc>
                <a:tc>
                  <a:txBody>
                    <a:bodyPr/>
                    <a:p>
                      <a:pPr marL="0" indent="0" algn="l" fontAlgn="ctr">
                        <a:spcBef>
                          <a:spcPct val="0"/>
                        </a:spcBef>
                        <a:spcAft>
                          <a:spcPct val="0"/>
                        </a:spcAft>
                      </a:pPr>
                      <a:r>
                        <a:rPr lang="zh-CN" sz="900" i="0">
                          <a:solidFill>
                            <a:srgbClr val="000000"/>
                          </a:solidFill>
                          <a:latin typeface="宋体" pitchFamily="2" charset="-122"/>
                          <a:ea typeface="宋体" pitchFamily="2" charset="-122"/>
                        </a:rPr>
                        <a:t>湿法工艺技术管理、三区变量管理</a:t>
                      </a:r>
                      <a:endParaRPr lang="zh-CN"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a:spcBef>
                          <a:spcPct val="0"/>
                        </a:spcBef>
                        <a:spcAft>
                          <a:spcPct val="0"/>
                        </a:spcAft>
                      </a:pPr>
                      <a:r>
                        <a:rPr lang="en-US" altLang="zh-CN" sz="800">
                          <a:latin typeface="宋体" pitchFamily="2" charset="-122"/>
                          <a:ea typeface="宋体" pitchFamily="2" charset="-122"/>
                        </a:rPr>
                        <a:t>11</a:t>
                      </a:r>
                      <a:endParaRPr lang="en-US" altLang="zh-CN" sz="800">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98120">
                <a:tc vMerge="1">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tcPr>
                </a:tc>
                <a:tc>
                  <a:txBody>
                    <a:bodyPr/>
                    <a:p>
                      <a:pPr marL="0" indent="0" algn="l" fontAlgn="ctr">
                        <a:spcBef>
                          <a:spcPct val="0"/>
                        </a:spcBef>
                        <a:spcAft>
                          <a:spcPct val="0"/>
                        </a:spcAft>
                      </a:pPr>
                      <a:r>
                        <a:rPr lang="zh-CN" sz="900" i="0">
                          <a:solidFill>
                            <a:srgbClr val="000000"/>
                          </a:solidFill>
                          <a:latin typeface="宋体" pitchFamily="2" charset="-122"/>
                          <a:ea typeface="宋体" pitchFamily="2" charset="-122"/>
                        </a:rPr>
                        <a:t>作业指导书执行情况、有毒有害气体</a:t>
                      </a:r>
                      <a:endParaRPr lang="zh-CN"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a:spcBef>
                          <a:spcPct val="0"/>
                        </a:spcBef>
                        <a:spcAft>
                          <a:spcPct val="0"/>
                        </a:spcAft>
                      </a:pPr>
                      <a:r>
                        <a:rPr lang="en-US" altLang="zh-CN" sz="800">
                          <a:latin typeface="宋体" pitchFamily="2" charset="-122"/>
                          <a:ea typeface="宋体" pitchFamily="2" charset="-122"/>
                        </a:rPr>
                        <a:t>12</a:t>
                      </a:r>
                      <a:endParaRPr lang="en-US" altLang="zh-CN" sz="800">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98120">
                <a:tc vMerge="1">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c>
                  <a:txBody>
                    <a:bodyPr/>
                    <a:p>
                      <a:pPr marL="0" indent="0" algn="l" fontAlgn="ctr">
                        <a:spcBef>
                          <a:spcPct val="0"/>
                        </a:spcBef>
                        <a:spcAft>
                          <a:spcPct val="0"/>
                        </a:spcAft>
                      </a:pPr>
                      <a:r>
                        <a:rPr lang="zh-CN" sz="900" i="0">
                          <a:solidFill>
                            <a:srgbClr val="000000"/>
                          </a:solidFill>
                          <a:latin typeface="宋体" pitchFamily="2" charset="-122"/>
                          <a:ea typeface="宋体" pitchFamily="2" charset="-122"/>
                        </a:rPr>
                        <a:t>工艺变更管理、湿法系统科研与数字化项目安全管理</a:t>
                      </a:r>
                      <a:endParaRPr lang="zh-CN"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800" i="0">
                          <a:solidFill>
                            <a:srgbClr val="000000"/>
                          </a:solidFill>
                          <a:latin typeface="宋体" pitchFamily="2" charset="-122"/>
                          <a:ea typeface="宋体" pitchFamily="2" charset="-122"/>
                        </a:rPr>
                        <a:t>8</a:t>
                      </a:r>
                      <a:endParaRPr lang="en-US" altLang="zh-CN" sz="8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0">
                <a:tc rowSpan="3">
                  <a:txBody>
                    <a:bodyPr/>
                    <a:p>
                      <a:pPr marL="0" indent="0" algn="ctr" fontAlgn="ctr">
                        <a:spcBef>
                          <a:spcPct val="0"/>
                        </a:spcBef>
                        <a:spcAft>
                          <a:spcPct val="0"/>
                        </a:spcAft>
                      </a:pPr>
                      <a:r>
                        <a:rPr lang="zh-CN" sz="900" i="0">
                          <a:solidFill>
                            <a:srgbClr val="000000"/>
                          </a:solidFill>
                          <a:latin typeface="宋体" pitchFamily="2" charset="-122"/>
                          <a:ea typeface="宋体" pitchFamily="2" charset="-122"/>
                        </a:rPr>
                        <a:t>化工及危化品专委会</a:t>
                      </a:r>
                      <a:endParaRPr lang="zh-CN"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a:solidFill>
                        <a:schemeClr val="tx1"/>
                      </a:solidFill>
                      <a:prstDash val="solid"/>
                    </a:lnB>
                    <a:noFill/>
                  </a:tcPr>
                </a:tc>
                <a:tc>
                  <a:txBody>
                    <a:bodyPr/>
                    <a:p>
                      <a:pPr marL="0" indent="0" algn="l" fontAlgn="ctr">
                        <a:spcBef>
                          <a:spcPct val="0"/>
                        </a:spcBef>
                        <a:spcAft>
                          <a:spcPct val="0"/>
                        </a:spcAft>
                      </a:pPr>
                      <a:r>
                        <a:rPr lang="zh-CN" sz="900" i="0">
                          <a:solidFill>
                            <a:srgbClr val="000000"/>
                          </a:solidFill>
                          <a:latin typeface="宋体" pitchFamily="2" charset="-122"/>
                          <a:ea typeface="宋体" pitchFamily="2" charset="-122"/>
                        </a:rPr>
                        <a:t>涉氢岗位及所属区域内管道、设施、工艺等安全运行和日常管理</a:t>
                      </a:r>
                      <a:endParaRPr lang="zh-CN"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800" i="0">
                          <a:solidFill>
                            <a:srgbClr val="000000"/>
                          </a:solidFill>
                          <a:latin typeface="宋体" pitchFamily="2" charset="-122"/>
                          <a:ea typeface="宋体" pitchFamily="2" charset="-122"/>
                        </a:rPr>
                        <a:t>10</a:t>
                      </a:r>
                      <a:endParaRPr lang="en-US" altLang="zh-CN" sz="8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0">
                <a:tc vMerge="1">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tcPr>
                </a:tc>
                <a:tc>
                  <a:txBody>
                    <a:bodyPr/>
                    <a:p>
                      <a:pPr marL="0" indent="0" algn="l" fontAlgn="ctr">
                        <a:spcBef>
                          <a:spcPct val="0"/>
                        </a:spcBef>
                        <a:spcAft>
                          <a:spcPct val="0"/>
                        </a:spcAft>
                      </a:pPr>
                      <a:r>
                        <a:rPr lang="zh-CN" sz="900" i="0">
                          <a:solidFill>
                            <a:srgbClr val="000000"/>
                          </a:solidFill>
                          <a:latin typeface="宋体" pitchFamily="2" charset="-122"/>
                          <a:ea typeface="宋体" pitchFamily="2" charset="-122"/>
                        </a:rPr>
                        <a:t>涉氢岗位及所属区域内管道、设施、工艺等安全运行和日常管理</a:t>
                      </a:r>
                      <a:endParaRPr lang="zh-CN"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 </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 </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800" i="0">
                          <a:solidFill>
                            <a:srgbClr val="000000"/>
                          </a:solidFill>
                          <a:latin typeface="宋体" pitchFamily="2" charset="-122"/>
                          <a:ea typeface="宋体" pitchFamily="2" charset="-122"/>
                        </a:rPr>
                        <a:t>10</a:t>
                      </a:r>
                      <a:endParaRPr lang="en-US" altLang="zh-CN" sz="8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0">
                <a:tc vMerge="1">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B w="12700">
                      <a:solidFill>
                        <a:schemeClr val="tx1"/>
                      </a:solidFill>
                      <a:prstDash val="solid"/>
                    </a:lnB>
                  </a:tcPr>
                </a:tc>
                <a:tc>
                  <a:txBody>
                    <a:bodyPr/>
                    <a:p>
                      <a:pPr marL="0" indent="0" algn="l" fontAlgn="ctr">
                        <a:spcBef>
                          <a:spcPct val="0"/>
                        </a:spcBef>
                        <a:spcAft>
                          <a:spcPct val="0"/>
                        </a:spcAft>
                      </a:pPr>
                      <a:r>
                        <a:rPr lang="zh-CN" sz="900" i="0">
                          <a:solidFill>
                            <a:srgbClr val="000000"/>
                          </a:solidFill>
                          <a:latin typeface="宋体" pitchFamily="2" charset="-122"/>
                          <a:ea typeface="宋体" pitchFamily="2" charset="-122"/>
                        </a:rPr>
                        <a:t>涉氢岗位、锌镁粉库房、氢气气瓶储存库等重点区域安全设施</a:t>
                      </a:r>
                      <a:endParaRPr lang="zh-CN"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800" i="0">
                          <a:solidFill>
                            <a:srgbClr val="000000"/>
                          </a:solidFill>
                          <a:latin typeface="宋体" pitchFamily="2" charset="-122"/>
                          <a:ea typeface="宋体" pitchFamily="2" charset="-122"/>
                        </a:rPr>
                        <a:t>6</a:t>
                      </a:r>
                      <a:endParaRPr lang="en-US" altLang="zh-CN" sz="8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0">
                <a:tc rowSpan="2">
                  <a:txBody>
                    <a:bodyPr/>
                    <a:p>
                      <a:pPr marL="0" indent="0" algn="ctr" fontAlgn="ctr">
                        <a:spcBef>
                          <a:spcPct val="0"/>
                        </a:spcBef>
                        <a:spcAft>
                          <a:spcPct val="0"/>
                        </a:spcAft>
                      </a:pPr>
                      <a:r>
                        <a:rPr lang="zh-CN" sz="900" i="0">
                          <a:solidFill>
                            <a:srgbClr val="000000"/>
                          </a:solidFill>
                          <a:latin typeface="宋体" pitchFamily="2" charset="-122"/>
                          <a:ea typeface="宋体" pitchFamily="2" charset="-122"/>
                        </a:rPr>
                        <a:t>装备能源及检修专委会</a:t>
                      </a:r>
                      <a:endParaRPr lang="zh-CN"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a:solidFill>
                        <a:schemeClr val="tx1"/>
                      </a:solidFill>
                      <a:prstDash val="solid"/>
                    </a:lnT>
                    <a:lnB w="12700" cap="flat" cmpd="sng">
                      <a:solidFill>
                        <a:schemeClr val="tx1"/>
                      </a:solidFill>
                      <a:prstDash val="solid"/>
                      <a:headEnd type="none" w="med" len="med"/>
                      <a:tailEnd type="none" w="med" len="med"/>
                    </a:lnB>
                    <a:noFill/>
                  </a:tcPr>
                </a:tc>
                <a:tc>
                  <a:txBody>
                    <a:bodyPr/>
                    <a:p>
                      <a:pPr marL="0" indent="0" algn="l" fontAlgn="ctr">
                        <a:spcBef>
                          <a:spcPct val="0"/>
                        </a:spcBef>
                        <a:spcAft>
                          <a:spcPct val="0"/>
                        </a:spcAft>
                      </a:pPr>
                      <a:r>
                        <a:rPr lang="zh-CN" sz="900" i="0">
                          <a:solidFill>
                            <a:srgbClr val="000000"/>
                          </a:solidFill>
                          <a:latin typeface="宋体" pitchFamily="2" charset="-122"/>
                          <a:ea typeface="宋体" pitchFamily="2" charset="-122"/>
                        </a:rPr>
                        <a:t>固定资产账、卡、物信息</a:t>
                      </a:r>
                      <a:endParaRPr lang="zh-CN"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rowSpan="2">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rowSpan="2">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800" i="0">
                          <a:solidFill>
                            <a:srgbClr val="000000"/>
                          </a:solidFill>
                          <a:latin typeface="宋体" pitchFamily="2" charset="-122"/>
                          <a:ea typeface="宋体" pitchFamily="2" charset="-122"/>
                        </a:rPr>
                        <a:t>7</a:t>
                      </a:r>
                      <a:endParaRPr lang="en-US" altLang="zh-CN" sz="8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0">
                <a:tc vMerge="1">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c>
                  <a:txBody>
                    <a:bodyPr/>
                    <a:p>
                      <a:pPr marL="0" indent="0" algn="l" fontAlgn="ctr">
                        <a:spcBef>
                          <a:spcPct val="0"/>
                        </a:spcBef>
                        <a:spcAft>
                          <a:spcPct val="0"/>
                        </a:spcAft>
                      </a:pPr>
                      <a:r>
                        <a:rPr lang="zh-CN" altLang="en-US" sz="900" i="0">
                          <a:solidFill>
                            <a:srgbClr val="000000"/>
                          </a:solidFill>
                          <a:latin typeface="宋体" pitchFamily="2" charset="-122"/>
                          <a:ea typeface="宋体" pitchFamily="2" charset="-122"/>
                        </a:rPr>
                        <a:t>“厂中厂”及外来施工单位驻地的安全生产与属地化管理</a:t>
                      </a:r>
                      <a:endParaRPr lang="zh-CN" altLang="en-US"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p>
                      <a:pPr marL="0" indent="0" algn="ctr">
                        <a:spcBef>
                          <a:spcPct val="0"/>
                        </a:spcBef>
                        <a:spcAft>
                          <a:spcPct val="0"/>
                        </a:spcAft>
                      </a:pPr>
                      <a:r>
                        <a:rPr lang="en-US" altLang="zh-CN" sz="800">
                          <a:latin typeface="宋体" pitchFamily="2" charset="-122"/>
                          <a:ea typeface="宋体" pitchFamily="2" charset="-122"/>
                        </a:rPr>
                        <a:t>16</a:t>
                      </a:r>
                      <a:endParaRPr lang="en-US" altLang="zh-CN" sz="800">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0">
                <a:tc>
                  <a:txBody>
                    <a:bodyPr/>
                    <a:p>
                      <a:pPr marL="0" indent="0" algn="ctr" fontAlgn="ctr">
                        <a:spcBef>
                          <a:spcPct val="0"/>
                        </a:spcBef>
                        <a:spcAft>
                          <a:spcPct val="0"/>
                        </a:spcAft>
                      </a:pPr>
                      <a:r>
                        <a:rPr lang="zh-CN" sz="900" i="0">
                          <a:solidFill>
                            <a:srgbClr val="000000"/>
                          </a:solidFill>
                          <a:latin typeface="宋体" pitchFamily="2" charset="-122"/>
                          <a:ea typeface="宋体" pitchFamily="2" charset="-122"/>
                        </a:rPr>
                        <a:t>项目建设专委会</a:t>
                      </a:r>
                      <a:endParaRPr lang="zh-CN"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noFill/>
                  </a:tcPr>
                </a:tc>
                <a:tc>
                  <a:txBody>
                    <a:bodyPr/>
                    <a:p>
                      <a:pPr marL="0" indent="0" algn="l" fontAlgn="ctr">
                        <a:spcBef>
                          <a:spcPct val="0"/>
                        </a:spcBef>
                        <a:spcAft>
                          <a:spcPct val="0"/>
                        </a:spcAft>
                      </a:pPr>
                      <a:r>
                        <a:rPr lang="zh-CN" sz="900" i="0">
                          <a:solidFill>
                            <a:srgbClr val="000000"/>
                          </a:solidFill>
                          <a:latin typeface="宋体" pitchFamily="2" charset="-122"/>
                          <a:ea typeface="宋体" pitchFamily="2" charset="-122"/>
                        </a:rPr>
                        <a:t>汛期防洪防汛及储备保障；重大、较大安全风险管控；塔吊及大型设备安装、脚手架搭设安全防护；人员劳动防护用品佩戴；</a:t>
                      </a:r>
                      <a:endParaRPr lang="zh-CN"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800" i="0">
                          <a:solidFill>
                            <a:srgbClr val="000000"/>
                          </a:solidFill>
                          <a:latin typeface="宋体" pitchFamily="2" charset="-122"/>
                          <a:ea typeface="宋体" pitchFamily="2" charset="-122"/>
                        </a:rPr>
                        <a:t>12</a:t>
                      </a:r>
                      <a:endParaRPr lang="en-US" altLang="zh-CN" sz="8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0">
                <a:tc rowSpan="2">
                  <a:txBody>
                    <a:bodyPr/>
                    <a:p>
                      <a:pPr marL="0" indent="0" algn="ctr" fontAlgn="ctr">
                        <a:spcBef>
                          <a:spcPct val="0"/>
                        </a:spcBef>
                        <a:spcAft>
                          <a:spcPct val="0"/>
                        </a:spcAft>
                      </a:pPr>
                      <a:r>
                        <a:rPr lang="zh-CN" sz="900" i="0">
                          <a:solidFill>
                            <a:srgbClr val="000000"/>
                          </a:solidFill>
                          <a:latin typeface="宋体" pitchFamily="2" charset="-122"/>
                          <a:ea typeface="宋体" pitchFamily="2" charset="-122"/>
                        </a:rPr>
                        <a:t>应急消防及职业健康专委会</a:t>
                      </a:r>
                      <a:endParaRPr lang="zh-CN"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a:solidFill>
                        <a:schemeClr val="tx1"/>
                      </a:solidFill>
                      <a:prstDash val="solid"/>
                    </a:lnB>
                    <a:noFill/>
                  </a:tcPr>
                </a:tc>
                <a:tc>
                  <a:txBody>
                    <a:bodyPr/>
                    <a:p>
                      <a:pPr marL="0" indent="0" algn="l" fontAlgn="ctr">
                        <a:spcBef>
                          <a:spcPct val="0"/>
                        </a:spcBef>
                        <a:spcAft>
                          <a:spcPct val="0"/>
                        </a:spcAft>
                      </a:pPr>
                      <a:r>
                        <a:rPr lang="zh-CN" sz="900" i="0">
                          <a:solidFill>
                            <a:srgbClr val="000000"/>
                          </a:solidFill>
                          <a:latin typeface="宋体" pitchFamily="2" charset="-122"/>
                          <a:ea typeface="宋体" pitchFamily="2" charset="-122"/>
                        </a:rPr>
                        <a:t>可燃易燃品库房及重点防火部位风险防控、项目施</a:t>
                      </a:r>
                      <a:r>
                        <a:rPr lang="zh-CN" sz="900" i="0">
                          <a:solidFill>
                            <a:srgbClr val="000000"/>
                          </a:solidFill>
                          <a:latin typeface="宋体" pitchFamily="2" charset="-122"/>
                          <a:ea typeface="宋体" pitchFamily="2" charset="-122"/>
                        </a:rPr>
                        <a:t>工现场消防安全</a:t>
                      </a:r>
                      <a:r>
                        <a:rPr lang="zh-CN" sz="900" i="0">
                          <a:solidFill>
                            <a:srgbClr val="000000"/>
                          </a:solidFill>
                          <a:latin typeface="宋体" pitchFamily="2" charset="-122"/>
                          <a:ea typeface="宋体" pitchFamily="2" charset="-122"/>
                        </a:rPr>
                        <a:t>管理</a:t>
                      </a:r>
                      <a:endParaRPr lang="zh-CN"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800" i="0">
                          <a:solidFill>
                            <a:srgbClr val="000000"/>
                          </a:solidFill>
                          <a:latin typeface="宋体" pitchFamily="2" charset="-122"/>
                          <a:ea typeface="宋体" pitchFamily="2" charset="-122"/>
                        </a:rPr>
                        <a:t>24</a:t>
                      </a:r>
                      <a:endParaRPr lang="en-US" altLang="zh-CN" sz="8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0">
                <a:tc vMerge="1">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B w="12700">
                      <a:solidFill>
                        <a:schemeClr val="tx1"/>
                      </a:solidFill>
                      <a:prstDash val="solid"/>
                    </a:lnB>
                  </a:tcPr>
                </a:tc>
                <a:tc>
                  <a:txBody>
                    <a:bodyPr/>
                    <a:p>
                      <a:pPr marL="0" indent="0" algn="l" fontAlgn="ctr">
                        <a:spcBef>
                          <a:spcPct val="0"/>
                        </a:spcBef>
                        <a:spcAft>
                          <a:spcPct val="0"/>
                        </a:spcAft>
                      </a:pPr>
                      <a:r>
                        <a:rPr lang="zh-CN" sz="900" i="0">
                          <a:solidFill>
                            <a:srgbClr val="000000"/>
                          </a:solidFill>
                          <a:latin typeface="宋体" pitchFamily="2" charset="-122"/>
                          <a:ea typeface="宋体" pitchFamily="2" charset="-122"/>
                        </a:rPr>
                        <a:t>消防检查、道路交通、职业病防护措施、职业监护档案、劳动防护用品穿戴</a:t>
                      </a:r>
                      <a:endParaRPr lang="zh-CN" sz="900" i="0">
                        <a:solidFill>
                          <a:srgbClr val="000000"/>
                        </a:solidFill>
                        <a:latin typeface="宋体" pitchFamily="2" charset="-122"/>
                        <a:ea typeface="宋体" pitchFamily="2" charset="-122"/>
                      </a:endParaRPr>
                    </a:p>
                  </a:txBody>
                  <a:tcPr marL="68580" marR="68580" marT="0" marB="0" anchor="ctr" anchorCtr="0">
                    <a:lnL w="12700" cap="flat" cmpd="sng">
                      <a:solidFill>
                        <a:schemeClr val="tx1"/>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fontAlgn="ctr">
                        <a:spcBef>
                          <a:spcPct val="0"/>
                        </a:spcBef>
                        <a:spcAft>
                          <a:spcPct val="0"/>
                        </a:spcAft>
                      </a:pPr>
                      <a:r>
                        <a:rPr lang="en-US" altLang="zh-CN" sz="900" i="0">
                          <a:solidFill>
                            <a:srgbClr val="000000"/>
                          </a:solidFill>
                          <a:latin typeface="宋体" pitchFamily="2" charset="-122"/>
                          <a:ea typeface="宋体" pitchFamily="2" charset="-122"/>
                        </a:rPr>
                        <a:t>/</a:t>
                      </a:r>
                      <a:endParaRPr lang="en-US" altLang="zh-CN" sz="900" i="0">
                        <a:solidFill>
                          <a:srgbClr val="000000"/>
                        </a:solidFill>
                        <a:latin typeface="宋体" pitchFamily="2" charset="-122"/>
                        <a:ea typeface="宋体"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800" i="0">
                          <a:solidFill>
                            <a:srgbClr val="000000"/>
                          </a:solidFill>
                          <a:latin typeface="宋体" pitchFamily="2" charset="-122"/>
                          <a:ea typeface="宋体" pitchFamily="2" charset="-122"/>
                        </a:rPr>
                        <a:t>18</a:t>
                      </a:r>
                      <a:endParaRPr lang="en-US" altLang="zh-CN" sz="800" i="0">
                        <a:solidFill>
                          <a:srgbClr val="000000"/>
                        </a:solidFill>
                        <a:latin typeface="宋体" pitchFamily="2" charset="-122"/>
                        <a:ea typeface="宋体" pitchFamily="2" charset="-122"/>
                      </a:endParaRPr>
                    </a:p>
                  </a:txBody>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
        <p:nvSpPr>
          <p:cNvPr id="6" name="文本框 5"/>
          <p:cNvSpPr txBox="1"/>
          <p:nvPr>
            <p:custDataLst>
              <p:tags r:id="rId2"/>
            </p:custDataLst>
          </p:nvPr>
        </p:nvSpPr>
        <p:spPr>
          <a:xfrm>
            <a:off x="7247890" y="1036320"/>
            <a:ext cx="4224020" cy="395605"/>
          </a:xfrm>
          <a:prstGeom prst="rect">
            <a:avLst/>
          </a:prstGeom>
        </p:spPr>
        <p:txBody>
          <a:bodyPr wrap="square">
            <a:noAutofit/>
          </a:bodyPr>
          <a:p>
            <a:pPr indent="127000" algn="ctr" defTabSz="266700">
              <a:lnSpc>
                <a:spcPts val="2400"/>
              </a:lnSpc>
            </a:pPr>
            <a:r>
              <a:rPr lang="zh-CN" altLang="en-US" sz="1400" b="1">
                <a:latin typeface="黑体" panose="02010609060101010101" charset="-122"/>
                <a:ea typeface="黑体" panose="02010609060101010101" charset="-122"/>
              </a:rPr>
              <a:t>图</a:t>
            </a:r>
            <a:r>
              <a:rPr lang="en-US" altLang="zh-CN" sz="1400" b="1">
                <a:latin typeface="黑体" panose="02010609060101010101" charset="-122"/>
                <a:ea typeface="黑体" panose="02010609060101010101" charset="-122"/>
              </a:rPr>
              <a:t>14 </a:t>
            </a:r>
            <a:r>
              <a:rPr lang="zh-CN" altLang="en-US" sz="1400" b="1">
                <a:latin typeface="黑体" panose="02010609060101010101" charset="-122"/>
                <a:ea typeface="黑体" panose="02010609060101010101" charset="-122"/>
              </a:rPr>
              <a:t>三季度安全专业委员会工作开展情况统计图</a:t>
            </a:r>
            <a:endParaRPr lang="zh-CN" altLang="en-US" sz="1400" b="1">
              <a:latin typeface="黑体" panose="02010609060101010101" charset="-122"/>
              <a:ea typeface="黑体" panose="02010609060101010101" charset="-122"/>
            </a:endParaRPr>
          </a:p>
        </p:txBody>
      </p:sp>
      <p:pic>
        <p:nvPicPr>
          <p:cNvPr id="2" name="图片 -2147482443"/>
          <p:cNvPicPr/>
          <p:nvPr/>
        </p:nvPicPr>
        <p:blipFill>
          <a:blip r:embed="rId3"/>
          <a:stretch>
            <a:fillRect/>
          </a:stretch>
        </p:blipFill>
        <p:spPr>
          <a:xfrm>
            <a:off x="6609080" y="1431925"/>
            <a:ext cx="5039995" cy="3307080"/>
          </a:xfrm>
          <a:prstGeom prst="rect">
            <a:avLst/>
          </a:prstGeom>
          <a:noFill/>
          <a:ln w="9525" cap="flat" cmpd="sng">
            <a:solidFill>
              <a:srgbClr val="000000"/>
            </a:solidFill>
            <a:prstDash val="solid"/>
            <a:miter/>
            <a:headEnd type="none" w="med" len="med"/>
            <a:tailEnd type="none" w="med" len="med"/>
          </a:ln>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551180" y="1166495"/>
            <a:ext cx="11467465" cy="545782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ts val="3500"/>
              </a:lnSpc>
              <a:buClrTx/>
              <a:buSzTx/>
              <a:buFontTx/>
            </a:pPr>
            <a:endParaRPr lang="zh-CN" altLang="en-US" sz="2000" b="1" dirty="0">
              <a:solidFill>
                <a:srgbClr val="0000FF"/>
              </a:solidFill>
              <a:latin typeface="+mn-ea"/>
              <a:ea typeface="+mn-ea"/>
            </a:endParaRPr>
          </a:p>
        </p:txBody>
      </p:sp>
      <p:sp>
        <p:nvSpPr>
          <p:cNvPr id="14" name="文本框 13"/>
          <p:cNvSpPr txBox="1"/>
          <p:nvPr/>
        </p:nvSpPr>
        <p:spPr>
          <a:xfrm>
            <a:off x="5373274" y="7004215"/>
            <a:ext cx="5080000" cy="660400"/>
          </a:xfrm>
          <a:prstGeom prst="rect">
            <a:avLst/>
          </a:prstGeom>
        </p:spPr>
        <p:txBody>
          <a:bodyPr>
            <a:spAutoFit/>
          </a:bodyPr>
          <a:lstStyle/>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4" name="Rectangle 3"/>
          <p:cNvSpPr txBox="1">
            <a:spLocks noChangeArrowheads="1"/>
          </p:cNvSpPr>
          <p:nvPr/>
        </p:nvSpPr>
        <p:spPr bwMode="auto">
          <a:xfrm>
            <a:off x="6785610" y="1663700"/>
            <a:ext cx="5020310" cy="491236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3400"/>
              </a:lnSpc>
              <a:buClrTx/>
              <a:buSzTx/>
              <a:buFontTx/>
              <a:extLst>
                <a:ext uri="{35155182-B16C-46BC-9424-99874614C6A1}">
                  <wpsdc:indentchars xmlns:wpsdc="http://www.wps.cn/officeDocument/2017/drawingmlCustomData" val="200" checksum="282533468"/>
                </a:ext>
              </a:extLst>
            </a:pPr>
            <a:r>
              <a:rPr lang="en-US" altLang="zh-CN" sz="2000" b="1">
                <a:ea typeface="+mn-ea"/>
                <a:cs typeface="Arial" panose="020B0604020202020204" pitchFamily="34" charset="0"/>
              </a:rPr>
              <a:t>2026</a:t>
            </a:r>
            <a:r>
              <a:rPr lang="zh-CN" altLang="en-US" sz="2000" b="1">
                <a:ea typeface="+mn-ea"/>
                <a:cs typeface="Arial" panose="020B0604020202020204" pitchFamily="34" charset="0"/>
              </a:rPr>
              <a:t>年安措项目立项</a:t>
            </a:r>
            <a:r>
              <a:rPr lang="en-US" altLang="zh-CN" sz="2000" b="1">
                <a:ea typeface="+mn-ea"/>
                <a:cs typeface="Arial" panose="020B0604020202020204" pitchFamily="34" charset="0"/>
              </a:rPr>
              <a:t>39</a:t>
            </a:r>
            <a:r>
              <a:rPr lang="zh-CN" altLang="en-US" sz="2000" b="1">
                <a:ea typeface="+mn-ea"/>
                <a:cs typeface="Arial" panose="020B0604020202020204" pitchFamily="34" charset="0"/>
              </a:rPr>
              <a:t>项，已投用</a:t>
            </a:r>
            <a:r>
              <a:rPr lang="en-US" altLang="zh-CN" sz="2000" b="1">
                <a:ea typeface="+mn-ea"/>
                <a:cs typeface="Arial" panose="020B0604020202020204" pitchFamily="34" charset="0"/>
              </a:rPr>
              <a:t>25</a:t>
            </a:r>
            <a:r>
              <a:rPr lang="zh-CN" altLang="en-US" sz="2000" b="1">
                <a:ea typeface="+mn-ea"/>
                <a:cs typeface="Arial" panose="020B0604020202020204" pitchFamily="34" charset="0"/>
              </a:rPr>
              <a:t>项，现阶段正在实施</a:t>
            </a:r>
            <a:r>
              <a:rPr lang="en-US" altLang="zh-CN" sz="2000" b="1">
                <a:ea typeface="+mn-ea"/>
                <a:cs typeface="Arial" panose="020B0604020202020204" pitchFamily="34" charset="0"/>
              </a:rPr>
              <a:t>9</a:t>
            </a:r>
            <a:r>
              <a:rPr lang="zh-CN" altLang="en-US" sz="2000" b="1">
                <a:ea typeface="+mn-ea"/>
                <a:cs typeface="Arial" panose="020B0604020202020204" pitchFamily="34" charset="0"/>
              </a:rPr>
              <a:t>项（其中熔炼一分厂</a:t>
            </a:r>
            <a:r>
              <a:rPr lang="en-US" altLang="zh-CN" sz="2000" b="1">
                <a:ea typeface="+mn-ea"/>
                <a:cs typeface="Arial" panose="020B0604020202020204" pitchFamily="34" charset="0"/>
              </a:rPr>
              <a:t>1</a:t>
            </a:r>
            <a:r>
              <a:rPr lang="zh-CN" altLang="en-US" sz="2000" b="1">
                <a:ea typeface="+mn-ea"/>
                <a:cs typeface="Arial" panose="020B0604020202020204" pitchFamily="34" charset="0"/>
              </a:rPr>
              <a:t>项、铜盐分厂</a:t>
            </a:r>
            <a:r>
              <a:rPr lang="en-US" altLang="zh-CN" sz="2000" b="1">
                <a:ea typeface="+mn-ea"/>
                <a:cs typeface="Arial" panose="020B0604020202020204" pitchFamily="34" charset="0"/>
              </a:rPr>
              <a:t>1</a:t>
            </a:r>
            <a:r>
              <a:rPr lang="zh-CN" altLang="en-US" sz="2000" b="1">
                <a:ea typeface="+mn-ea"/>
                <a:cs typeface="Arial" panose="020B0604020202020204" pitchFamily="34" charset="0"/>
              </a:rPr>
              <a:t>项、电解一分厂</a:t>
            </a:r>
            <a:r>
              <a:rPr lang="en-US" altLang="zh-CN" sz="2000" b="1">
                <a:ea typeface="+mn-ea"/>
                <a:cs typeface="Arial" panose="020B0604020202020204" pitchFamily="34" charset="0"/>
              </a:rPr>
              <a:t>1</a:t>
            </a:r>
            <a:r>
              <a:rPr lang="zh-CN" altLang="en-US" sz="2000" b="1">
                <a:ea typeface="+mn-ea"/>
                <a:cs typeface="Arial" panose="020B0604020202020204" pitchFamily="34" charset="0"/>
              </a:rPr>
              <a:t>项、电解二分厂</a:t>
            </a:r>
            <a:r>
              <a:rPr lang="en-US" altLang="zh-CN" sz="2000" b="1">
                <a:ea typeface="+mn-ea"/>
                <a:cs typeface="Arial" panose="020B0604020202020204" pitchFamily="34" charset="0"/>
              </a:rPr>
              <a:t>2</a:t>
            </a:r>
            <a:r>
              <a:rPr lang="zh-CN" altLang="en-US" sz="2000" b="1">
                <a:ea typeface="+mn-ea"/>
                <a:cs typeface="Arial" panose="020B0604020202020204" pitchFamily="34" charset="0"/>
              </a:rPr>
              <a:t>项、硫酸分厂</a:t>
            </a:r>
            <a:r>
              <a:rPr lang="en-US" altLang="zh-CN" sz="2000" b="1">
                <a:ea typeface="+mn-ea"/>
                <a:cs typeface="Arial" panose="020B0604020202020204" pitchFamily="34" charset="0"/>
              </a:rPr>
              <a:t>1</a:t>
            </a:r>
            <a:r>
              <a:rPr lang="zh-CN" altLang="en-US" sz="2000" b="1">
                <a:ea typeface="+mn-ea"/>
                <a:cs typeface="Arial" panose="020B0604020202020204" pitchFamily="34" charset="0"/>
              </a:rPr>
              <a:t>项、铜选矿分厂</a:t>
            </a:r>
            <a:r>
              <a:rPr lang="en-US" altLang="zh-CN" sz="2000" b="1">
                <a:ea typeface="+mn-ea"/>
                <a:cs typeface="Arial" panose="020B0604020202020204" pitchFamily="34" charset="0"/>
              </a:rPr>
              <a:t>1</a:t>
            </a:r>
            <a:r>
              <a:rPr lang="zh-CN" altLang="en-US" sz="2000" b="1">
                <a:ea typeface="+mn-ea"/>
                <a:cs typeface="Arial" panose="020B0604020202020204" pitchFamily="34" charset="0"/>
              </a:rPr>
              <a:t>项、熔炼二分厂</a:t>
            </a:r>
            <a:r>
              <a:rPr lang="en-US" altLang="zh-CN" sz="2000" b="1">
                <a:ea typeface="+mn-ea"/>
                <a:cs typeface="Arial" panose="020B0604020202020204" pitchFamily="34" charset="0"/>
              </a:rPr>
              <a:t>2</a:t>
            </a:r>
            <a:r>
              <a:rPr lang="zh-CN" altLang="en-US" sz="2000" b="1">
                <a:ea typeface="+mn-ea"/>
                <a:cs typeface="Arial" panose="020B0604020202020204" pitchFamily="34" charset="0"/>
              </a:rPr>
              <a:t>项），正在调试</a:t>
            </a:r>
            <a:r>
              <a:rPr lang="en-US" altLang="zh-CN" sz="2000" b="1">
                <a:ea typeface="+mn-ea"/>
                <a:cs typeface="Arial" panose="020B0604020202020204" pitchFamily="34" charset="0"/>
              </a:rPr>
              <a:t>3</a:t>
            </a:r>
            <a:r>
              <a:rPr lang="zh-CN" altLang="en-US" sz="2000" b="1">
                <a:ea typeface="+mn-ea"/>
                <a:cs typeface="Arial" panose="020B0604020202020204" pitchFamily="34" charset="0"/>
              </a:rPr>
              <a:t>项</a:t>
            </a:r>
            <a:r>
              <a:rPr lang="zh-CN" altLang="en-US" sz="2000" b="1">
                <a:solidFill>
                  <a:srgbClr val="FFC000"/>
                </a:solidFill>
                <a:ea typeface="+mn-ea"/>
                <a:cs typeface="Arial" panose="020B0604020202020204" pitchFamily="34" charset="0"/>
              </a:rPr>
              <a:t>（熔炼二分厂</a:t>
            </a:r>
            <a:r>
              <a:rPr lang="en-US" altLang="zh-CN" sz="2000" b="1">
                <a:solidFill>
                  <a:srgbClr val="FFC000"/>
                </a:solidFill>
                <a:ea typeface="+mn-ea"/>
                <a:cs typeface="Arial" panose="020B0604020202020204" pitchFamily="34" charset="0"/>
              </a:rPr>
              <a:t>1</a:t>
            </a:r>
            <a:r>
              <a:rPr lang="zh-CN" altLang="en-US" sz="2000" b="1">
                <a:solidFill>
                  <a:srgbClr val="FFC000"/>
                </a:solidFill>
                <a:ea typeface="+mn-ea"/>
                <a:cs typeface="Arial" panose="020B0604020202020204" pitchFamily="34" charset="0"/>
              </a:rPr>
              <a:t>项、电解一分厂</a:t>
            </a:r>
            <a:r>
              <a:rPr lang="en-US" altLang="zh-CN" sz="2000" b="1">
                <a:solidFill>
                  <a:srgbClr val="FFC000"/>
                </a:solidFill>
                <a:ea typeface="+mn-ea"/>
                <a:cs typeface="Arial" panose="020B0604020202020204" pitchFamily="34" charset="0"/>
              </a:rPr>
              <a:t>1</a:t>
            </a:r>
            <a:r>
              <a:rPr lang="zh-CN" altLang="en-US" sz="2000" b="1">
                <a:solidFill>
                  <a:srgbClr val="FFC000"/>
                </a:solidFill>
                <a:ea typeface="+mn-ea"/>
                <a:cs typeface="Arial" panose="020B0604020202020204" pitchFamily="34" charset="0"/>
              </a:rPr>
              <a:t>项、贵金属冶炼分厂</a:t>
            </a:r>
            <a:r>
              <a:rPr lang="en-US" altLang="zh-CN" sz="2000" b="1">
                <a:solidFill>
                  <a:srgbClr val="FFC000"/>
                </a:solidFill>
                <a:ea typeface="+mn-ea"/>
                <a:cs typeface="Arial" panose="020B0604020202020204" pitchFamily="34" charset="0"/>
              </a:rPr>
              <a:t>1</a:t>
            </a:r>
            <a:r>
              <a:rPr lang="zh-CN" altLang="en-US" sz="2000" b="1">
                <a:solidFill>
                  <a:srgbClr val="FFC000"/>
                </a:solidFill>
                <a:ea typeface="+mn-ea"/>
                <a:cs typeface="Arial" panose="020B0604020202020204" pitchFamily="34" charset="0"/>
              </a:rPr>
              <a:t>项）</a:t>
            </a:r>
            <a:r>
              <a:rPr lang="zh-CN" altLang="en-US" sz="2000" b="1">
                <a:ea typeface="+mn-ea"/>
                <a:cs typeface="Arial" panose="020B0604020202020204" pitchFamily="34" charset="0"/>
              </a:rPr>
              <a:t>，准备施工的</a:t>
            </a:r>
            <a:r>
              <a:rPr lang="en-US" altLang="zh-CN" sz="2000" b="1">
                <a:ea typeface="+mn-ea"/>
                <a:cs typeface="Arial" panose="020B0604020202020204" pitchFamily="34" charset="0"/>
              </a:rPr>
              <a:t>2</a:t>
            </a:r>
            <a:r>
              <a:rPr lang="zh-CN" altLang="en-US" sz="2000" b="1">
                <a:ea typeface="+mn-ea"/>
                <a:cs typeface="Arial" panose="020B0604020202020204" pitchFamily="34" charset="0"/>
              </a:rPr>
              <a:t>项（</a:t>
            </a:r>
            <a:r>
              <a:rPr lang="zh-CN" altLang="en-US" sz="2000" b="1">
                <a:solidFill>
                  <a:srgbClr val="FF0000"/>
                </a:solidFill>
                <a:ea typeface="+mn-ea"/>
                <a:cs typeface="Arial" panose="020B0604020202020204" pitchFamily="34" charset="0"/>
              </a:rPr>
              <a:t>熔炼一分厂</a:t>
            </a:r>
            <a:r>
              <a:rPr lang="en-US" altLang="zh-CN" sz="2000" b="1">
                <a:solidFill>
                  <a:srgbClr val="FF0000"/>
                </a:solidFill>
                <a:ea typeface="+mn-ea"/>
                <a:cs typeface="Arial" panose="020B0604020202020204" pitchFamily="34" charset="0"/>
              </a:rPr>
              <a:t>1</a:t>
            </a:r>
            <a:r>
              <a:rPr lang="zh-CN" altLang="en-US" sz="2000" b="1">
                <a:solidFill>
                  <a:srgbClr val="FF0000"/>
                </a:solidFill>
                <a:ea typeface="+mn-ea"/>
                <a:cs typeface="Arial" panose="020B0604020202020204" pitchFamily="34" charset="0"/>
              </a:rPr>
              <a:t>项、铜盐分厂</a:t>
            </a:r>
            <a:r>
              <a:rPr lang="en-US" altLang="zh-CN" sz="2000" b="1">
                <a:solidFill>
                  <a:srgbClr val="FF0000"/>
                </a:solidFill>
                <a:ea typeface="+mn-ea"/>
                <a:cs typeface="Arial" panose="020B0604020202020204" pitchFamily="34" charset="0"/>
              </a:rPr>
              <a:t>1</a:t>
            </a:r>
            <a:r>
              <a:rPr lang="zh-CN" altLang="en-US" sz="2000" b="1">
                <a:solidFill>
                  <a:srgbClr val="FF0000"/>
                </a:solidFill>
                <a:ea typeface="+mn-ea"/>
                <a:cs typeface="Arial" panose="020B0604020202020204" pitchFamily="34" charset="0"/>
              </a:rPr>
              <a:t>项）</a:t>
            </a:r>
            <a:r>
              <a:rPr lang="zh-CN" altLang="en-US" sz="2000" b="1">
                <a:ea typeface="+mn-ea"/>
                <a:cs typeface="Arial" panose="020B0604020202020204" pitchFamily="34" charset="0"/>
              </a:rPr>
              <a:t>，请上述分厂严格对照计划，倒排工期、加快推进安措项目落地实施。</a:t>
            </a:r>
            <a:endParaRPr lang="zh-CN" altLang="en-US" sz="2000" b="1">
              <a:ea typeface="+mn-ea"/>
              <a:cs typeface="Arial" panose="020B0604020202020204" pitchFamily="34" charset="0"/>
            </a:endParaRPr>
          </a:p>
        </p:txBody>
      </p:sp>
      <p:sp>
        <p:nvSpPr>
          <p:cNvPr id="3" name="Rectangle 3"/>
          <p:cNvSpPr txBox="1">
            <a:spLocks noChangeArrowheads="1"/>
          </p:cNvSpPr>
          <p:nvPr/>
        </p:nvSpPr>
        <p:spPr bwMode="auto">
          <a:xfrm>
            <a:off x="479425" y="260350"/>
            <a:ext cx="6674485" cy="6273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0" algn="just">
              <a:lnSpc>
                <a:spcPts val="4400"/>
              </a:lnSpc>
              <a:buClrTx/>
              <a:buSzTx/>
              <a:buFontTx/>
              <a:extLst>
                <a:ext uri="{35155182-B16C-46BC-9424-99874614C6A1}">
                  <wpsdc:indentchars xmlns:wpsdc="http://www.wps.cn/officeDocument/2017/drawingmlCustomData" val="0" checksum="3075310090"/>
                </a:ext>
              </a:extLst>
            </a:pPr>
            <a:r>
              <a:rPr lang="zh-CN" altLang="en-US" sz="3200" b="1" dirty="0" smtClean="0">
                <a:solidFill>
                  <a:srgbClr val="0000FF"/>
                </a:solidFill>
                <a:latin typeface="+mj-ea"/>
                <a:ea typeface="+mj-ea"/>
              </a:rPr>
              <a:t>（六）安措项目实施情况 </a:t>
            </a:r>
            <a:endParaRPr lang="zh-CN" altLang="en-US" sz="3200" b="1" dirty="0" smtClean="0">
              <a:solidFill>
                <a:srgbClr val="0000FF"/>
              </a:solidFill>
              <a:latin typeface="+mj-ea"/>
              <a:ea typeface="+mj-ea"/>
            </a:endParaRPr>
          </a:p>
        </p:txBody>
      </p:sp>
      <p:sp>
        <p:nvSpPr>
          <p:cNvPr id="7" name="文本框 6"/>
          <p:cNvSpPr txBox="1"/>
          <p:nvPr>
            <p:custDataLst>
              <p:tags r:id="rId1"/>
            </p:custDataLst>
          </p:nvPr>
        </p:nvSpPr>
        <p:spPr>
          <a:xfrm>
            <a:off x="551180" y="1598295"/>
            <a:ext cx="6066790" cy="395605"/>
          </a:xfrm>
          <a:prstGeom prst="rect">
            <a:avLst/>
          </a:prstGeom>
        </p:spPr>
        <p:txBody>
          <a:bodyPr wrap="square">
            <a:noAutofit/>
          </a:bodyPr>
          <a:p>
            <a:pPr indent="127000" algn="ctr" defTabSz="266700">
              <a:lnSpc>
                <a:spcPts val="2400"/>
              </a:lnSpc>
            </a:pPr>
            <a:r>
              <a:rPr lang="zh-CN" altLang="en-US" sz="1400" b="1">
                <a:latin typeface="黑体" panose="02010609060101010101" charset="-122"/>
                <a:ea typeface="黑体" panose="02010609060101010101" charset="-122"/>
              </a:rPr>
              <a:t>表</a:t>
            </a:r>
            <a:r>
              <a:rPr lang="en-US" altLang="zh-CN" sz="1400" b="1">
                <a:latin typeface="黑体" panose="02010609060101010101" charset="-122"/>
                <a:ea typeface="黑体" panose="02010609060101010101" charset="-122"/>
              </a:rPr>
              <a:t>3 2026</a:t>
            </a:r>
            <a:r>
              <a:rPr lang="zh-CN" altLang="en-US" sz="1400" b="1">
                <a:latin typeface="黑体" panose="02010609060101010101" charset="-122"/>
                <a:ea typeface="黑体" panose="02010609060101010101" charset="-122"/>
              </a:rPr>
              <a:t>年安措项目滞后统计表</a:t>
            </a:r>
            <a:endParaRPr lang="zh-CN" altLang="en-US" sz="1400" b="1">
              <a:latin typeface="黑体" panose="02010609060101010101" charset="-122"/>
              <a:ea typeface="黑体" panose="02010609060101010101" charset="-122"/>
            </a:endParaRPr>
          </a:p>
        </p:txBody>
      </p:sp>
      <p:pic>
        <p:nvPicPr>
          <p:cNvPr id="2" name="图片 -2147482441"/>
          <p:cNvPicPr/>
          <p:nvPr/>
        </p:nvPicPr>
        <p:blipFill>
          <a:blip r:embed="rId2"/>
          <a:stretch>
            <a:fillRect/>
          </a:stretch>
        </p:blipFill>
        <p:spPr>
          <a:xfrm>
            <a:off x="551180" y="1993583"/>
            <a:ext cx="6120000" cy="3240000"/>
          </a:xfrm>
          <a:prstGeom prst="rect">
            <a:avLst/>
          </a:prstGeom>
          <a:noFill/>
          <a:ln w="9525" cap="flat" cmpd="sng">
            <a:solidFill>
              <a:srgbClr val="000000"/>
            </a:solidFill>
            <a:prstDash val="solid"/>
            <a:miter/>
            <a:headEnd type="none" w="med" len="med"/>
            <a:tailEnd type="none" w="med" len="med"/>
          </a:ln>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551180" y="1166495"/>
            <a:ext cx="11467465" cy="545782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ts val="3500"/>
              </a:lnSpc>
              <a:buClrTx/>
              <a:buSzTx/>
              <a:buFontTx/>
            </a:pPr>
            <a:endParaRPr lang="zh-CN" altLang="en-US" sz="2000" b="1" dirty="0">
              <a:solidFill>
                <a:srgbClr val="0000FF"/>
              </a:solidFill>
              <a:latin typeface="+mn-ea"/>
              <a:ea typeface="+mn-ea"/>
            </a:endParaRPr>
          </a:p>
        </p:txBody>
      </p:sp>
      <p:sp>
        <p:nvSpPr>
          <p:cNvPr id="14" name="文本框 13"/>
          <p:cNvSpPr txBox="1"/>
          <p:nvPr/>
        </p:nvSpPr>
        <p:spPr>
          <a:xfrm>
            <a:off x="5373274" y="7004215"/>
            <a:ext cx="5080000" cy="660400"/>
          </a:xfrm>
          <a:prstGeom prst="rect">
            <a:avLst/>
          </a:prstGeom>
        </p:spPr>
        <p:txBody>
          <a:bodyPr>
            <a:spAutoFit/>
          </a:bodyPr>
          <a:lstStyle/>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4" name="Rectangle 3"/>
          <p:cNvSpPr txBox="1">
            <a:spLocks noChangeArrowheads="1"/>
          </p:cNvSpPr>
          <p:nvPr/>
        </p:nvSpPr>
        <p:spPr bwMode="auto">
          <a:xfrm>
            <a:off x="852170" y="1268730"/>
            <a:ext cx="10488295" cy="305117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4000"/>
              </a:lnSpc>
              <a:buClrTx/>
              <a:buSzTx/>
              <a:buFontTx/>
              <a:extLst>
                <a:ext uri="{35155182-B16C-46BC-9424-99874614C6A1}">
                  <wpsdc:indentchars xmlns:wpsdc="http://www.wps.cn/officeDocument/2017/drawingmlCustomData" val="200" checksum="282533468"/>
                </a:ext>
              </a:extLst>
            </a:pPr>
            <a:r>
              <a:rPr lang="en-US" altLang="zh-CN" sz="2000" b="1" dirty="0">
                <a:solidFill>
                  <a:srgbClr val="0000FF"/>
                </a:solidFill>
                <a:latin typeface="+mn-ea"/>
                <a:ea typeface="+mn-ea"/>
              </a:rPr>
              <a:t>1.标准化分厂评价验收</a:t>
            </a:r>
            <a:endParaRPr lang="en-US" altLang="zh-CN" sz="2000" b="1" dirty="0">
              <a:solidFill>
                <a:srgbClr val="0000FF"/>
              </a:solidFill>
              <a:latin typeface="+mn-ea"/>
              <a:ea typeface="+mn-ea"/>
            </a:endParaRPr>
          </a:p>
          <a:p>
            <a:pPr indent="584200" algn="just">
              <a:lnSpc>
                <a:spcPts val="4000"/>
              </a:lnSpc>
              <a:buClrTx/>
              <a:buSzTx/>
              <a:buFontTx/>
              <a:extLst>
                <a:ext uri="{35155182-B16C-46BC-9424-99874614C6A1}">
                  <wpsdc:indentchars xmlns:wpsdc="http://www.wps.cn/officeDocument/2017/drawingmlCustomData" val="200" checksum="3059719554"/>
                </a:ext>
              </a:extLst>
            </a:pPr>
            <a:r>
              <a:rPr lang="zh-CN" altLang="en-US" sz="2300" b="1">
                <a:ea typeface="+mn-ea"/>
                <a:cs typeface="Arial" panose="020B0604020202020204" pitchFamily="34" charset="0"/>
              </a:rPr>
              <a:t>上半年，电解二分厂、硫酸分厂因发生安全事故被降为非标准化分厂，请两个分厂深刻汲取事故教训，全面排查补齐基础安全管理短板，抓实日常安全管控，重新起步创建标准化分厂。熔炼一分厂通过集团</a:t>
            </a:r>
            <a:r>
              <a:rPr lang="en-US" altLang="zh-CN" sz="2300" b="1">
                <a:ea typeface="+mn-ea"/>
                <a:cs typeface="Arial" panose="020B0604020202020204" pitchFamily="34" charset="0"/>
              </a:rPr>
              <a:t>“</a:t>
            </a:r>
            <a:r>
              <a:rPr lang="zh-CN" altLang="en-US" sz="2300" b="1">
                <a:ea typeface="+mn-ea"/>
                <a:cs typeface="Arial" panose="020B0604020202020204" pitchFamily="34" charset="0"/>
              </a:rPr>
              <a:t>标准化车间</a:t>
            </a:r>
            <a:r>
              <a:rPr lang="en-US" altLang="zh-CN" sz="2300" b="1">
                <a:ea typeface="+mn-ea"/>
                <a:cs typeface="Arial" panose="020B0604020202020204" pitchFamily="34" charset="0"/>
              </a:rPr>
              <a:t>”</a:t>
            </a:r>
            <a:r>
              <a:rPr lang="zh-CN" altLang="en-US" sz="2300" b="1">
                <a:ea typeface="+mn-ea"/>
                <a:cs typeface="Arial" panose="020B0604020202020204" pitchFamily="34" charset="0"/>
              </a:rPr>
              <a:t>复评验收，请持续巩固标准化建设成果，聚焦现场管控、作业规范、制度落实等关键环节，全面提升安全管理精细化、规范化水平。贵金属冶炼分厂因一季度标准化复评整改落实不彻底，且二季度发生安全事故，标准化管理水平出现滑坡，未通过阶段性复评。请贵金属冶炼分厂狠抓问题整改，深挖管理短板，从严落实现场安全管控，扎实做好标准化整改提升工作，尽快扭转滑坡局面。</a:t>
            </a:r>
            <a:endParaRPr lang="zh-CN" altLang="en-US" sz="2300" b="1">
              <a:ea typeface="+mn-ea"/>
              <a:cs typeface="Arial" panose="020B0604020202020204" pitchFamily="34" charset="0"/>
            </a:endParaRPr>
          </a:p>
        </p:txBody>
      </p:sp>
      <p:sp>
        <p:nvSpPr>
          <p:cNvPr id="3" name="Rectangle 3"/>
          <p:cNvSpPr txBox="1">
            <a:spLocks noChangeArrowheads="1"/>
          </p:cNvSpPr>
          <p:nvPr/>
        </p:nvSpPr>
        <p:spPr bwMode="auto">
          <a:xfrm>
            <a:off x="479425" y="260350"/>
            <a:ext cx="8895715" cy="6273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0" algn="just">
              <a:lnSpc>
                <a:spcPts val="4400"/>
              </a:lnSpc>
              <a:buClrTx/>
              <a:buSzTx/>
              <a:buFontTx/>
              <a:extLst>
                <a:ext uri="{35155182-B16C-46BC-9424-99874614C6A1}">
                  <wpsdc:indentchars xmlns:wpsdc="http://www.wps.cn/officeDocument/2017/drawingmlCustomData" val="0" checksum="3075310090"/>
                </a:ext>
              </a:extLst>
            </a:pPr>
            <a:r>
              <a:rPr lang="zh-CN" altLang="en-US" sz="3200" b="1" dirty="0" smtClean="0">
                <a:solidFill>
                  <a:srgbClr val="0000FF"/>
                </a:solidFill>
                <a:latin typeface="+mj-ea"/>
                <a:ea typeface="+mj-ea"/>
              </a:rPr>
              <a:t>（七）标准化分厂建设及安全体系诊断评估情况 </a:t>
            </a:r>
            <a:endParaRPr lang="zh-CN" altLang="en-US" sz="3200" b="1" dirty="0" smtClean="0">
              <a:solidFill>
                <a:srgbClr val="0000FF"/>
              </a:solidFill>
              <a:latin typeface="+mj-ea"/>
              <a:ea typeface="+mj-ea"/>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551180" y="1166495"/>
            <a:ext cx="11467465" cy="545782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ts val="3500"/>
              </a:lnSpc>
              <a:buClrTx/>
              <a:buSzTx/>
              <a:buFontTx/>
            </a:pPr>
            <a:endParaRPr lang="zh-CN" altLang="en-US" sz="2000" b="1" dirty="0">
              <a:solidFill>
                <a:srgbClr val="0000FF"/>
              </a:solidFill>
              <a:latin typeface="+mn-ea"/>
              <a:ea typeface="+mn-ea"/>
            </a:endParaRPr>
          </a:p>
        </p:txBody>
      </p:sp>
      <p:sp>
        <p:nvSpPr>
          <p:cNvPr id="14" name="文本框 13"/>
          <p:cNvSpPr txBox="1"/>
          <p:nvPr/>
        </p:nvSpPr>
        <p:spPr>
          <a:xfrm>
            <a:off x="5373274" y="7004215"/>
            <a:ext cx="5080000" cy="660400"/>
          </a:xfrm>
          <a:prstGeom prst="rect">
            <a:avLst/>
          </a:prstGeom>
        </p:spPr>
        <p:txBody>
          <a:bodyPr>
            <a:spAutoFit/>
          </a:bodyPr>
          <a:lstStyle/>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4" name="Rectangle 3"/>
          <p:cNvSpPr txBox="1">
            <a:spLocks noChangeArrowheads="1"/>
          </p:cNvSpPr>
          <p:nvPr/>
        </p:nvSpPr>
        <p:spPr bwMode="auto">
          <a:xfrm>
            <a:off x="852170" y="1268730"/>
            <a:ext cx="5134610" cy="529336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4000"/>
              </a:lnSpc>
              <a:buClrTx/>
              <a:buSzTx/>
              <a:buFontTx/>
              <a:extLst>
                <a:ext uri="{35155182-B16C-46BC-9424-99874614C6A1}">
                  <wpsdc:indentchars xmlns:wpsdc="http://www.wps.cn/officeDocument/2017/drawingmlCustomData" val="200" checksum="282533468"/>
                </a:ext>
              </a:extLst>
            </a:pPr>
            <a:r>
              <a:rPr lang="en-US" altLang="zh-CN" sz="2000" b="1" dirty="0">
                <a:solidFill>
                  <a:srgbClr val="0000FF"/>
                </a:solidFill>
                <a:latin typeface="+mn-ea"/>
                <a:ea typeface="+mn-ea"/>
              </a:rPr>
              <a:t>2.标准化提升项目完成情况</a:t>
            </a:r>
            <a:endParaRPr lang="en-US" altLang="zh-CN" sz="2000" b="1" dirty="0">
              <a:solidFill>
                <a:srgbClr val="0000FF"/>
              </a:solidFill>
              <a:latin typeface="+mn-ea"/>
              <a:ea typeface="+mn-ea"/>
            </a:endParaRPr>
          </a:p>
          <a:p>
            <a:pPr indent="457200" algn="just">
              <a:lnSpc>
                <a:spcPts val="2600"/>
              </a:lnSpc>
              <a:buClrTx/>
              <a:buSzTx/>
              <a:buFontTx/>
              <a:extLst>
                <a:ext uri="{35155182-B16C-46BC-9424-99874614C6A1}">
                  <wpsdc:indentchars xmlns:wpsdc="http://www.wps.cn/officeDocument/2017/drawingmlCustomData" val="200" checksum="59296752"/>
                </a:ext>
              </a:extLst>
            </a:pPr>
            <a:r>
              <a:rPr lang="zh-CN" altLang="en-US" sz="1800" b="1">
                <a:ea typeface="+mn-ea"/>
                <a:cs typeface="Arial" panose="020B0604020202020204" pitchFamily="34" charset="0"/>
              </a:rPr>
              <a:t>按照</a:t>
            </a:r>
            <a:r>
              <a:rPr lang="en-US" altLang="zh-CN" sz="1800" b="1">
                <a:ea typeface="+mn-ea"/>
                <a:cs typeface="Arial" panose="020B0604020202020204" pitchFamily="34" charset="0"/>
              </a:rPr>
              <a:t>2026</a:t>
            </a:r>
            <a:r>
              <a:rPr lang="zh-CN" altLang="en-US" sz="1800" b="1">
                <a:ea typeface="+mn-ea"/>
                <a:cs typeface="Arial" panose="020B0604020202020204" pitchFamily="34" charset="0"/>
              </a:rPr>
              <a:t>年安全标准化分厂建设工作安排，各分厂层级管理人员申报标准化提升项目</a:t>
            </a:r>
            <a:r>
              <a:rPr lang="en-US" altLang="zh-CN" sz="1800" b="1">
                <a:ea typeface="+mn-ea"/>
                <a:cs typeface="Arial" panose="020B0604020202020204" pitchFamily="34" charset="0"/>
              </a:rPr>
              <a:t>109</a:t>
            </a:r>
            <a:r>
              <a:rPr lang="zh-CN" altLang="en-US" sz="1800" b="1">
                <a:ea typeface="+mn-ea"/>
                <a:cs typeface="Arial" panose="020B0604020202020204" pitchFamily="34" charset="0"/>
              </a:rPr>
              <a:t>项，截至目前已完成</a:t>
            </a:r>
            <a:r>
              <a:rPr lang="en-US" altLang="zh-CN" sz="1800" b="1">
                <a:ea typeface="+mn-ea"/>
                <a:cs typeface="Arial" panose="020B0604020202020204" pitchFamily="34" charset="0"/>
              </a:rPr>
              <a:t>77</a:t>
            </a:r>
            <a:r>
              <a:rPr lang="zh-CN" altLang="en-US" sz="1800" b="1">
                <a:ea typeface="+mn-ea"/>
                <a:cs typeface="Arial" panose="020B0604020202020204" pitchFamily="34" charset="0"/>
              </a:rPr>
              <a:t>项，其余项目按计划实施。对已完成的项目从立项前的隐患等级、制定措施的本质化程度、实施后风险降低幅度、达到预期的安全效果四个方面打分，综合评价分为优、良、可、差统计，具体见表</a:t>
            </a:r>
            <a:r>
              <a:rPr lang="en-US" altLang="zh-CN" sz="1800" b="1">
                <a:ea typeface="+mn-ea"/>
                <a:cs typeface="Arial" panose="020B0604020202020204" pitchFamily="34" charset="0"/>
              </a:rPr>
              <a:t>4</a:t>
            </a:r>
            <a:r>
              <a:rPr lang="zh-CN" altLang="en-US" sz="1800" b="1">
                <a:ea typeface="+mn-ea"/>
                <a:cs typeface="Arial" panose="020B0604020202020204" pitchFamily="34" charset="0"/>
              </a:rPr>
              <a:t>。</a:t>
            </a:r>
            <a:endParaRPr lang="zh-CN" altLang="en-US" sz="1800" b="1">
              <a:ea typeface="+mn-ea"/>
              <a:cs typeface="Arial" panose="020B0604020202020204" pitchFamily="34" charset="0"/>
            </a:endParaRPr>
          </a:p>
          <a:p>
            <a:pPr indent="457200" algn="just">
              <a:lnSpc>
                <a:spcPts val="2600"/>
              </a:lnSpc>
              <a:buClrTx/>
              <a:buSzTx/>
              <a:buFontTx/>
              <a:extLst>
                <a:ext uri="{35155182-B16C-46BC-9424-99874614C6A1}">
                  <wpsdc:indentchars xmlns:wpsdc="http://www.wps.cn/officeDocument/2017/drawingmlCustomData" val="200" checksum="59296752"/>
                </a:ext>
              </a:extLst>
            </a:pPr>
            <a:r>
              <a:rPr lang="zh-CN" altLang="en-US" sz="1800" b="1">
                <a:ea typeface="+mn-ea"/>
                <a:cs typeface="Arial" panose="020B0604020202020204" pitchFamily="34" charset="0"/>
              </a:rPr>
              <a:t>提升效果较好的有：电解一分厂脱铜粉自动化刮板作业标准化提升，熔炼一分厂立式磨熔剂输送管线布局优化标准化提升，铜盐分厂萃取工序蒸发岗位操作标准化提升，贵金属冶炼分厂</a:t>
            </a:r>
            <a:r>
              <a:rPr lang="en-US" altLang="zh-CN" sz="1800" b="1">
                <a:ea typeface="+mn-ea"/>
                <a:cs typeface="Arial" panose="020B0604020202020204" pitchFamily="34" charset="0"/>
              </a:rPr>
              <a:t>15Kg</a:t>
            </a:r>
            <a:r>
              <a:rPr lang="zh-CN" altLang="en-US" sz="1800" b="1">
                <a:ea typeface="+mn-ea"/>
                <a:cs typeface="Arial" panose="020B0604020202020204" pitchFamily="34" charset="0"/>
              </a:rPr>
              <a:t>银锭手工浇铸作业流程标准化提升等项目。</a:t>
            </a:r>
            <a:endParaRPr lang="zh-CN" altLang="en-US" sz="1800" b="1">
              <a:ea typeface="+mn-ea"/>
              <a:cs typeface="Arial" panose="020B0604020202020204" pitchFamily="34" charset="0"/>
            </a:endParaRPr>
          </a:p>
        </p:txBody>
      </p:sp>
      <p:sp>
        <p:nvSpPr>
          <p:cNvPr id="3" name="Rectangle 3"/>
          <p:cNvSpPr txBox="1">
            <a:spLocks noChangeArrowheads="1"/>
          </p:cNvSpPr>
          <p:nvPr/>
        </p:nvSpPr>
        <p:spPr bwMode="auto">
          <a:xfrm>
            <a:off x="479425" y="260350"/>
            <a:ext cx="8895715" cy="6273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0" algn="just">
              <a:lnSpc>
                <a:spcPts val="4400"/>
              </a:lnSpc>
              <a:buClrTx/>
              <a:buSzTx/>
              <a:buFontTx/>
              <a:extLst>
                <a:ext uri="{35155182-B16C-46BC-9424-99874614C6A1}">
                  <wpsdc:indentchars xmlns:wpsdc="http://www.wps.cn/officeDocument/2017/drawingmlCustomData" val="0" checksum="3075310090"/>
                </a:ext>
              </a:extLst>
            </a:pPr>
            <a:r>
              <a:rPr lang="zh-CN" altLang="en-US" sz="3200" b="1" dirty="0" smtClean="0">
                <a:solidFill>
                  <a:srgbClr val="0000FF"/>
                </a:solidFill>
                <a:latin typeface="+mj-ea"/>
                <a:ea typeface="+mj-ea"/>
              </a:rPr>
              <a:t>（七）标准化分厂建设及安全体系诊断评估情况 </a:t>
            </a:r>
            <a:endParaRPr lang="zh-CN" altLang="en-US" sz="3200" b="1" dirty="0" smtClean="0">
              <a:solidFill>
                <a:srgbClr val="0000FF"/>
              </a:solidFill>
              <a:latin typeface="+mj-ea"/>
              <a:ea typeface="+mj-ea"/>
            </a:endParaRPr>
          </a:p>
        </p:txBody>
      </p:sp>
      <p:pic>
        <p:nvPicPr>
          <p:cNvPr id="2" name="图片 -2147482439"/>
          <p:cNvPicPr/>
          <p:nvPr/>
        </p:nvPicPr>
        <p:blipFill>
          <a:blip r:embed="rId1"/>
          <a:stretch>
            <a:fillRect/>
          </a:stretch>
        </p:blipFill>
        <p:spPr>
          <a:xfrm>
            <a:off x="6167438" y="2708593"/>
            <a:ext cx="5400000" cy="3240000"/>
          </a:xfrm>
          <a:prstGeom prst="rect">
            <a:avLst/>
          </a:prstGeom>
          <a:noFill/>
          <a:ln w="9525" cap="flat" cmpd="sng">
            <a:solidFill>
              <a:srgbClr val="000000"/>
            </a:solidFill>
            <a:prstDash val="solid"/>
            <a:miter/>
            <a:headEnd type="none" w="med" len="med"/>
            <a:tailEnd type="none" w="med" len="med"/>
          </a:ln>
        </p:spPr>
      </p:pic>
      <p:sp>
        <p:nvSpPr>
          <p:cNvPr id="5" name="文本框 4"/>
          <p:cNvSpPr txBox="1"/>
          <p:nvPr/>
        </p:nvSpPr>
        <p:spPr>
          <a:xfrm>
            <a:off x="6383655" y="2302510"/>
            <a:ext cx="4933315" cy="345440"/>
          </a:xfrm>
          <a:prstGeom prst="rect">
            <a:avLst/>
          </a:prstGeom>
          <a:noFill/>
        </p:spPr>
        <p:txBody>
          <a:bodyPr wrap="square" rtlCol="0">
            <a:noAutofit/>
          </a:bodyPr>
          <a:p>
            <a:r>
              <a:rPr lang="zh-CN" altLang="en-US" sz="1400" b="1">
                <a:latin typeface="黑体" panose="02010609060101010101" charset="-122"/>
                <a:ea typeface="黑体" panose="02010609060101010101" charset="-122"/>
              </a:rPr>
              <a:t>表4 2026年各分厂层级管理人员标准化提升项目评价统计表</a:t>
            </a:r>
            <a:endParaRPr lang="zh-CN" altLang="en-US" sz="1400" b="1">
              <a:latin typeface="黑体" panose="02010609060101010101" charset="-122"/>
              <a:ea typeface="黑体" panose="02010609060101010101" charset="-122"/>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551180" y="1166495"/>
            <a:ext cx="11467465" cy="545782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ts val="3500"/>
              </a:lnSpc>
              <a:buClrTx/>
              <a:buSzTx/>
              <a:buFontTx/>
            </a:pPr>
            <a:endParaRPr lang="zh-CN" altLang="en-US" sz="2000" b="1" dirty="0">
              <a:solidFill>
                <a:srgbClr val="0000FF"/>
              </a:solidFill>
              <a:latin typeface="+mn-ea"/>
              <a:ea typeface="+mn-ea"/>
            </a:endParaRPr>
          </a:p>
        </p:txBody>
      </p:sp>
      <p:sp>
        <p:nvSpPr>
          <p:cNvPr id="14" name="文本框 13"/>
          <p:cNvSpPr txBox="1"/>
          <p:nvPr/>
        </p:nvSpPr>
        <p:spPr>
          <a:xfrm>
            <a:off x="5373274" y="7004215"/>
            <a:ext cx="5080000" cy="660400"/>
          </a:xfrm>
          <a:prstGeom prst="rect">
            <a:avLst/>
          </a:prstGeom>
        </p:spPr>
        <p:txBody>
          <a:bodyPr>
            <a:spAutoFit/>
          </a:bodyPr>
          <a:lstStyle/>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4" name="Rectangle 3"/>
          <p:cNvSpPr txBox="1">
            <a:spLocks noChangeArrowheads="1"/>
          </p:cNvSpPr>
          <p:nvPr/>
        </p:nvSpPr>
        <p:spPr bwMode="auto">
          <a:xfrm>
            <a:off x="852170" y="1556385"/>
            <a:ext cx="5788025" cy="432943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4000"/>
              </a:lnSpc>
              <a:buClrTx/>
              <a:buSzTx/>
              <a:buFontTx/>
              <a:extLst>
                <a:ext uri="{35155182-B16C-46BC-9424-99874614C6A1}">
                  <wpsdc:indentchars xmlns:wpsdc="http://www.wps.cn/officeDocument/2017/drawingmlCustomData" val="200" checksum="282533468"/>
                </a:ext>
              </a:extLst>
            </a:pPr>
            <a:r>
              <a:rPr lang="en-US" altLang="zh-CN" sz="2000" b="1" dirty="0">
                <a:solidFill>
                  <a:srgbClr val="0000FF"/>
                </a:solidFill>
                <a:latin typeface="+mn-ea"/>
                <a:ea typeface="+mn-ea"/>
              </a:rPr>
              <a:t>3.</a:t>
            </a:r>
            <a:r>
              <a:rPr lang="zh-CN" altLang="en-US" sz="2000" b="1" dirty="0">
                <a:solidFill>
                  <a:srgbClr val="0000FF"/>
                </a:solidFill>
                <a:latin typeface="+mn-ea"/>
                <a:ea typeface="+mn-ea"/>
              </a:rPr>
              <a:t>安全生产体系诊断评估</a:t>
            </a:r>
            <a:endParaRPr lang="zh-CN" altLang="en-US" sz="2000" b="1" dirty="0">
              <a:solidFill>
                <a:srgbClr val="0000FF"/>
              </a:solidFill>
              <a:latin typeface="+mn-ea"/>
              <a:ea typeface="+mn-ea"/>
            </a:endParaRPr>
          </a:p>
          <a:p>
            <a:pPr indent="508000" algn="just">
              <a:lnSpc>
                <a:spcPts val="3400"/>
              </a:lnSpc>
              <a:buClrTx/>
              <a:buSzTx/>
              <a:buFontTx/>
              <a:extLst>
                <a:ext uri="{35155182-B16C-46BC-9424-99874614C6A1}">
                  <wpsdc:indentchars xmlns:wpsdc="http://www.wps.cn/officeDocument/2017/drawingmlCustomData" val="200" checksum="282533468"/>
                </a:ext>
              </a:extLst>
            </a:pPr>
            <a:r>
              <a:rPr lang="zh-CN" altLang="en-US" sz="2000" b="1">
                <a:ea typeface="+mn-ea"/>
                <a:cs typeface="Arial" panose="020B0604020202020204" pitchFamily="34" charset="0"/>
              </a:rPr>
              <a:t>此次三季度诊断的评估主要是针对前期发生的事故，以安全体系运行有效性为核心，重点深挖事故背后暴露出的体系短板、管理断层等深层次问题，通过事故反思举措及专项检查进行测评。评估结果显示，体系基本完善的依次是熔炼二分厂、电解二分厂、电解一分厂，不够完善的依次是熔炼一分厂、贵金属冶炼分厂、铜箔分厂、铜盐分厂、硫酸分厂，很不完善的是铜选矿分厂。</a:t>
            </a:r>
            <a:endParaRPr lang="zh-CN" altLang="en-US" sz="2000" b="1">
              <a:ea typeface="+mn-ea"/>
              <a:cs typeface="Arial" panose="020B0604020202020204" pitchFamily="34" charset="0"/>
            </a:endParaRPr>
          </a:p>
          <a:p>
            <a:pPr indent="508000" algn="just">
              <a:lnSpc>
                <a:spcPts val="3400"/>
              </a:lnSpc>
              <a:buClrTx/>
              <a:buSzTx/>
              <a:buFontTx/>
              <a:extLst>
                <a:ext uri="{35155182-B16C-46BC-9424-99874614C6A1}">
                  <wpsdc:indentchars xmlns:wpsdc="http://www.wps.cn/officeDocument/2017/drawingmlCustomData" val="200" checksum="282533468"/>
                </a:ext>
              </a:extLst>
            </a:pPr>
            <a:endParaRPr lang="zh-CN" altLang="en-US" sz="2000" b="1">
              <a:ea typeface="+mn-ea"/>
              <a:cs typeface="Arial" panose="020B0604020202020204" pitchFamily="34" charset="0"/>
            </a:endParaRPr>
          </a:p>
        </p:txBody>
      </p:sp>
      <p:sp>
        <p:nvSpPr>
          <p:cNvPr id="3" name="Rectangle 3"/>
          <p:cNvSpPr txBox="1">
            <a:spLocks noChangeArrowheads="1"/>
          </p:cNvSpPr>
          <p:nvPr/>
        </p:nvSpPr>
        <p:spPr bwMode="auto">
          <a:xfrm>
            <a:off x="479425" y="260350"/>
            <a:ext cx="8895715" cy="6273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0" algn="just">
              <a:lnSpc>
                <a:spcPts val="4400"/>
              </a:lnSpc>
              <a:buClrTx/>
              <a:buSzTx/>
              <a:buFontTx/>
              <a:extLst>
                <a:ext uri="{35155182-B16C-46BC-9424-99874614C6A1}">
                  <wpsdc:indentchars xmlns:wpsdc="http://www.wps.cn/officeDocument/2017/drawingmlCustomData" val="0" checksum="3075310090"/>
                </a:ext>
              </a:extLst>
            </a:pPr>
            <a:r>
              <a:rPr lang="zh-CN" altLang="en-US" sz="3200" b="1" dirty="0" smtClean="0">
                <a:solidFill>
                  <a:srgbClr val="0000FF"/>
                </a:solidFill>
                <a:latin typeface="+mj-ea"/>
                <a:ea typeface="+mj-ea"/>
              </a:rPr>
              <a:t>（七）标准化分厂建设及安全体系诊断评估情况 </a:t>
            </a:r>
            <a:endParaRPr lang="zh-CN" altLang="en-US" sz="3200" b="1" dirty="0" smtClean="0">
              <a:solidFill>
                <a:srgbClr val="0000FF"/>
              </a:solidFill>
              <a:latin typeface="+mj-ea"/>
              <a:ea typeface="+mj-ea"/>
            </a:endParaRPr>
          </a:p>
        </p:txBody>
      </p:sp>
      <p:sp>
        <p:nvSpPr>
          <p:cNvPr id="5" name="文本框 4"/>
          <p:cNvSpPr txBox="1"/>
          <p:nvPr/>
        </p:nvSpPr>
        <p:spPr>
          <a:xfrm>
            <a:off x="7607935" y="1499235"/>
            <a:ext cx="3476625" cy="345440"/>
          </a:xfrm>
          <a:prstGeom prst="rect">
            <a:avLst/>
          </a:prstGeom>
          <a:noFill/>
        </p:spPr>
        <p:txBody>
          <a:bodyPr wrap="square" rtlCol="0">
            <a:noAutofit/>
          </a:bodyPr>
          <a:p>
            <a:r>
              <a:rPr lang="zh-CN" altLang="en-US" sz="1400" b="1">
                <a:latin typeface="黑体" panose="02010609060101010101" charset="-122"/>
                <a:ea typeface="黑体" panose="02010609060101010101" charset="-122"/>
              </a:rPr>
              <a:t>表</a:t>
            </a:r>
            <a:r>
              <a:rPr lang="en-US" altLang="zh-CN" sz="1400" b="1">
                <a:latin typeface="黑体" panose="02010609060101010101" charset="-122"/>
                <a:ea typeface="黑体" panose="02010609060101010101" charset="-122"/>
              </a:rPr>
              <a:t>5 </a:t>
            </a:r>
            <a:r>
              <a:rPr lang="zh-CN" altLang="en-US" sz="1400" b="1">
                <a:latin typeface="黑体" panose="02010609060101010101" charset="-122"/>
                <a:ea typeface="黑体" panose="02010609060101010101" charset="-122"/>
              </a:rPr>
              <a:t>三季度安全生产体系诊断隐患汇总表</a:t>
            </a:r>
            <a:endParaRPr lang="zh-CN" altLang="en-US" sz="1400" b="1">
              <a:latin typeface="黑体" panose="02010609060101010101" charset="-122"/>
              <a:ea typeface="黑体" panose="02010609060101010101" charset="-122"/>
            </a:endParaRPr>
          </a:p>
        </p:txBody>
      </p:sp>
      <p:graphicFrame>
        <p:nvGraphicFramePr>
          <p:cNvPr id="6" name="表格 5"/>
          <p:cNvGraphicFramePr/>
          <p:nvPr>
            <p:custDataLst>
              <p:tags r:id="rId1"/>
            </p:custDataLst>
          </p:nvPr>
        </p:nvGraphicFramePr>
        <p:xfrm>
          <a:off x="6924040" y="1844675"/>
          <a:ext cx="4679315" cy="4593590"/>
        </p:xfrm>
        <a:graphic>
          <a:graphicData uri="http://schemas.openxmlformats.org/drawingml/2006/table">
            <a:tbl>
              <a:tblPr/>
              <a:tblGrid>
                <a:gridCol w="708025"/>
                <a:gridCol w="358775"/>
                <a:gridCol w="487045"/>
                <a:gridCol w="543560"/>
                <a:gridCol w="659130"/>
                <a:gridCol w="556260"/>
                <a:gridCol w="548640"/>
                <a:gridCol w="445770"/>
                <a:gridCol w="372110"/>
              </a:tblGrid>
              <a:tr h="731520">
                <a:tc rowSpan="2">
                  <a:txBody>
                    <a:bodyPr/>
                    <a:p>
                      <a:pPr marL="0" indent="0" algn="ctr" fontAlgn="ctr">
                        <a:spcBef>
                          <a:spcPct val="0"/>
                        </a:spcBef>
                        <a:spcAft>
                          <a:spcPct val="0"/>
                        </a:spcAft>
                      </a:pPr>
                      <a:r>
                        <a:rPr lang="zh-CN" sz="1200" b="1" i="0">
                          <a:solidFill>
                            <a:srgbClr val="000000"/>
                          </a:solidFill>
                          <a:latin typeface="宋体" pitchFamily="2" charset="-122"/>
                          <a:ea typeface="宋体" pitchFamily="2" charset="-122"/>
                        </a:rPr>
                        <a:t>分厂</a:t>
                      </a:r>
                      <a:endParaRPr lang="zh-CN" sz="12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rowSpan="2">
                  <a:txBody>
                    <a:bodyPr/>
                    <a:p>
                      <a:pPr marL="0" indent="0" algn="ctr" fontAlgn="ctr">
                        <a:spcBef>
                          <a:spcPct val="0"/>
                        </a:spcBef>
                        <a:spcAft>
                          <a:spcPct val="0"/>
                        </a:spcAft>
                      </a:pPr>
                      <a:r>
                        <a:rPr lang="zh-CN" sz="1100" b="1" i="0">
                          <a:solidFill>
                            <a:srgbClr val="000000"/>
                          </a:solidFill>
                          <a:latin typeface="宋体" pitchFamily="2" charset="-122"/>
                          <a:ea typeface="宋体" pitchFamily="2" charset="-122"/>
                        </a:rPr>
                        <a:t>风险</a:t>
                      </a:r>
                      <a:br>
                        <a:rPr lang="zh-CN" altLang="en-US" sz="1100" b="1" i="0">
                          <a:solidFill>
                            <a:srgbClr val="000000"/>
                          </a:solidFill>
                          <a:latin typeface="宋体" pitchFamily="2" charset="-122"/>
                          <a:ea typeface="宋体" pitchFamily="2" charset="-122"/>
                        </a:rPr>
                      </a:br>
                      <a:r>
                        <a:rPr lang="zh-CN" sz="1100" b="1" i="0">
                          <a:solidFill>
                            <a:srgbClr val="000000"/>
                          </a:solidFill>
                          <a:latin typeface="宋体" pitchFamily="2" charset="-122"/>
                          <a:ea typeface="宋体" pitchFamily="2" charset="-122"/>
                        </a:rPr>
                        <a:t>系数</a:t>
                      </a:r>
                      <a:endParaRPr lang="zh-CN" sz="11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1100" b="1">
                          <a:solidFill>
                            <a:srgbClr val="000000"/>
                          </a:solidFill>
                          <a:latin typeface="宋体" pitchFamily="2" charset="-122"/>
                          <a:ea typeface="宋体" pitchFamily="2" charset="-122"/>
                        </a:rPr>
                        <a:t>全面责</a:t>
                      </a:r>
                      <a:endParaRPr lang="zh-CN" sz="1100" b="1">
                        <a:solidFill>
                          <a:srgbClr val="000000"/>
                        </a:solidFill>
                        <a:latin typeface="宋体" pitchFamily="2" charset="-122"/>
                        <a:ea typeface="宋体" pitchFamily="2" charset="-122"/>
                      </a:endParaRPr>
                    </a:p>
                    <a:p>
                      <a:pPr marL="0" indent="0" algn="ctr" fontAlgn="ctr">
                        <a:spcBef>
                          <a:spcPct val="0"/>
                        </a:spcBef>
                        <a:spcAft>
                          <a:spcPct val="0"/>
                        </a:spcAft>
                      </a:pPr>
                      <a:r>
                        <a:rPr lang="zh-CN" sz="1100" b="1">
                          <a:solidFill>
                            <a:srgbClr val="000000"/>
                          </a:solidFill>
                          <a:latin typeface="宋体" pitchFamily="2" charset="-122"/>
                          <a:ea typeface="宋体" pitchFamily="2" charset="-122"/>
                        </a:rPr>
                        <a:t>任体系</a:t>
                      </a:r>
                      <a:endParaRPr lang="zh-CN" sz="1100" b="1">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1200" b="1" i="0">
                          <a:solidFill>
                            <a:srgbClr val="000000"/>
                          </a:solidFill>
                          <a:latin typeface="宋体" pitchFamily="2" charset="-122"/>
                          <a:ea typeface="宋体" pitchFamily="2" charset="-122"/>
                        </a:rPr>
                        <a:t>隐患排</a:t>
                      </a:r>
                      <a:endParaRPr lang="zh-CN" sz="1200" b="1" i="0">
                        <a:solidFill>
                          <a:srgbClr val="000000"/>
                        </a:solidFill>
                        <a:latin typeface="宋体" pitchFamily="2" charset="-122"/>
                        <a:ea typeface="宋体" pitchFamily="2" charset="-122"/>
                      </a:endParaRPr>
                    </a:p>
                    <a:p>
                      <a:pPr marL="0" indent="0" algn="ctr" fontAlgn="ctr">
                        <a:spcBef>
                          <a:spcPct val="0"/>
                        </a:spcBef>
                        <a:spcAft>
                          <a:spcPct val="0"/>
                        </a:spcAft>
                      </a:pPr>
                      <a:r>
                        <a:rPr lang="zh-CN" sz="1200" b="1" i="0">
                          <a:solidFill>
                            <a:srgbClr val="000000"/>
                          </a:solidFill>
                          <a:latin typeface="宋体" pitchFamily="2" charset="-122"/>
                          <a:ea typeface="宋体" pitchFamily="2" charset="-122"/>
                        </a:rPr>
                        <a:t>查体系</a:t>
                      </a:r>
                      <a:endParaRPr lang="zh-CN" sz="12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1200" b="1" i="0">
                          <a:solidFill>
                            <a:srgbClr val="000000"/>
                          </a:solidFill>
                          <a:latin typeface="宋体" pitchFamily="2" charset="-122"/>
                          <a:ea typeface="宋体" pitchFamily="2" charset="-122"/>
                        </a:rPr>
                        <a:t>监督管</a:t>
                      </a:r>
                      <a:endParaRPr lang="zh-CN" sz="1200" b="1" i="0">
                        <a:solidFill>
                          <a:srgbClr val="000000"/>
                        </a:solidFill>
                        <a:latin typeface="宋体" pitchFamily="2" charset="-122"/>
                        <a:ea typeface="宋体" pitchFamily="2" charset="-122"/>
                      </a:endParaRPr>
                    </a:p>
                    <a:p>
                      <a:pPr marL="0" indent="0" algn="ctr" fontAlgn="ctr">
                        <a:spcBef>
                          <a:spcPct val="0"/>
                        </a:spcBef>
                        <a:spcAft>
                          <a:spcPct val="0"/>
                        </a:spcAft>
                      </a:pPr>
                      <a:r>
                        <a:rPr lang="zh-CN" sz="1200" b="1" i="0">
                          <a:solidFill>
                            <a:srgbClr val="000000"/>
                          </a:solidFill>
                          <a:latin typeface="宋体" pitchFamily="2" charset="-122"/>
                          <a:ea typeface="宋体" pitchFamily="2" charset="-122"/>
                        </a:rPr>
                        <a:t>理体系</a:t>
                      </a:r>
                      <a:endParaRPr lang="zh-CN" sz="12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1200" b="1" i="0">
                          <a:solidFill>
                            <a:srgbClr val="000000"/>
                          </a:solidFill>
                          <a:latin typeface="宋体" pitchFamily="2" charset="-122"/>
                          <a:ea typeface="宋体" pitchFamily="2" charset="-122"/>
                        </a:rPr>
                        <a:t>宣传培训体系</a:t>
                      </a:r>
                      <a:endParaRPr lang="zh-CN" sz="12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1200" b="1" i="0">
                          <a:solidFill>
                            <a:srgbClr val="000000"/>
                          </a:solidFill>
                          <a:latin typeface="宋体" pitchFamily="2" charset="-122"/>
                          <a:ea typeface="宋体" pitchFamily="2" charset="-122"/>
                        </a:rPr>
                        <a:t>应急救援体系</a:t>
                      </a:r>
                      <a:endParaRPr lang="zh-CN" sz="12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rowSpan="2">
                  <a:txBody>
                    <a:bodyPr/>
                    <a:p>
                      <a:pPr marL="0" indent="0" algn="ctr" fontAlgn="ctr">
                        <a:spcBef>
                          <a:spcPct val="0"/>
                        </a:spcBef>
                        <a:spcAft>
                          <a:spcPct val="0"/>
                        </a:spcAft>
                      </a:pPr>
                      <a:r>
                        <a:rPr lang="zh-CN" sz="1100" b="1" i="0">
                          <a:solidFill>
                            <a:srgbClr val="000000"/>
                          </a:solidFill>
                          <a:latin typeface="宋体" pitchFamily="2" charset="-122"/>
                          <a:ea typeface="宋体" pitchFamily="2" charset="-122"/>
                        </a:rPr>
                        <a:t>合计</a:t>
                      </a:r>
                      <a:br>
                        <a:rPr lang="zh-CN" altLang="en-US" sz="1100" b="1" i="0">
                          <a:solidFill>
                            <a:srgbClr val="000000"/>
                          </a:solidFill>
                          <a:latin typeface="宋体" pitchFamily="2" charset="-122"/>
                          <a:ea typeface="宋体" pitchFamily="2" charset="-122"/>
                        </a:rPr>
                      </a:br>
                      <a:r>
                        <a:rPr lang="zh-CN" sz="1100" b="1" i="0">
                          <a:solidFill>
                            <a:srgbClr val="000000"/>
                          </a:solidFill>
                          <a:latin typeface="宋体" pitchFamily="2" charset="-122"/>
                          <a:ea typeface="宋体" pitchFamily="2" charset="-122"/>
                        </a:rPr>
                        <a:t>总分</a:t>
                      </a:r>
                      <a:endParaRPr lang="zh-CN" sz="11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rowSpan="2">
                  <a:txBody>
                    <a:bodyPr/>
                    <a:p>
                      <a:pPr marL="0" indent="0" algn="ctr" fontAlgn="ctr">
                        <a:lnSpc>
                          <a:spcPts val="1200"/>
                        </a:lnSpc>
                        <a:spcBef>
                          <a:spcPct val="0"/>
                        </a:spcBef>
                        <a:spcAft>
                          <a:spcPct val="0"/>
                        </a:spcAft>
                      </a:pPr>
                      <a:r>
                        <a:rPr lang="zh-CN" sz="1100" b="1">
                          <a:solidFill>
                            <a:srgbClr val="000000"/>
                          </a:solidFill>
                          <a:latin typeface="宋体" pitchFamily="2" charset="-122"/>
                          <a:ea typeface="宋体" pitchFamily="2" charset="-122"/>
                        </a:rPr>
                        <a:t>总体评价</a:t>
                      </a:r>
                      <a:endParaRPr lang="zh-CN" sz="1100" b="1">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r>
              <a:tr h="29908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marL="0" indent="0" algn="ctr" fontAlgn="ctr">
                        <a:spcBef>
                          <a:spcPct val="0"/>
                        </a:spcBef>
                        <a:spcAft>
                          <a:spcPct val="0"/>
                        </a:spcAft>
                      </a:pPr>
                      <a:r>
                        <a:rPr lang="en-US" altLang="zh-CN" sz="1200" b="1" i="0">
                          <a:solidFill>
                            <a:srgbClr val="000000"/>
                          </a:solidFill>
                          <a:latin typeface="宋体" pitchFamily="2" charset="-122"/>
                          <a:ea typeface="宋体" pitchFamily="2" charset="-122"/>
                        </a:rPr>
                        <a:t>2</a:t>
                      </a:r>
                      <a:r>
                        <a:rPr lang="en-US" altLang="zh-CN" sz="1200" b="1" i="0">
                          <a:solidFill>
                            <a:srgbClr val="000000"/>
                          </a:solidFill>
                          <a:latin typeface="宋体" pitchFamily="2" charset="-122"/>
                          <a:ea typeface="宋体" pitchFamily="2" charset="-122"/>
                        </a:rPr>
                        <a:t>0</a:t>
                      </a:r>
                      <a:r>
                        <a:rPr lang="zh-CN" sz="1000" i="0">
                          <a:solidFill>
                            <a:srgbClr val="000000"/>
                          </a:solidFill>
                          <a:latin typeface="宋体" pitchFamily="2" charset="-122"/>
                          <a:ea typeface="宋体" pitchFamily="2" charset="-122"/>
                        </a:rPr>
                        <a:t>分</a:t>
                      </a:r>
                      <a:endParaRPr lang="zh-CN" sz="10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200" b="1" i="0">
                          <a:solidFill>
                            <a:srgbClr val="000000"/>
                          </a:solidFill>
                          <a:latin typeface="宋体" pitchFamily="2" charset="-122"/>
                          <a:ea typeface="宋体" pitchFamily="2" charset="-122"/>
                        </a:rPr>
                        <a:t>2</a:t>
                      </a:r>
                      <a:r>
                        <a:rPr lang="en-US" altLang="zh-CN" sz="1200" b="1" i="0">
                          <a:solidFill>
                            <a:srgbClr val="000000"/>
                          </a:solidFill>
                          <a:latin typeface="宋体" pitchFamily="2" charset="-122"/>
                          <a:ea typeface="宋体" pitchFamily="2" charset="-122"/>
                        </a:rPr>
                        <a:t>5</a:t>
                      </a:r>
                      <a:r>
                        <a:rPr lang="zh-CN" sz="1000" i="0">
                          <a:solidFill>
                            <a:srgbClr val="000000"/>
                          </a:solidFill>
                          <a:latin typeface="宋体" pitchFamily="2" charset="-122"/>
                          <a:ea typeface="宋体" pitchFamily="2" charset="-122"/>
                        </a:rPr>
                        <a:t>分</a:t>
                      </a:r>
                      <a:endParaRPr lang="zh-CN" sz="10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200" b="1" i="0">
                          <a:solidFill>
                            <a:srgbClr val="000000"/>
                          </a:solidFill>
                          <a:latin typeface="宋体" pitchFamily="2" charset="-122"/>
                          <a:ea typeface="宋体" pitchFamily="2" charset="-122"/>
                        </a:rPr>
                        <a:t>25</a:t>
                      </a:r>
                      <a:r>
                        <a:rPr lang="zh-CN" sz="1000" i="0">
                          <a:solidFill>
                            <a:srgbClr val="000000"/>
                          </a:solidFill>
                          <a:latin typeface="宋体" pitchFamily="2" charset="-122"/>
                          <a:ea typeface="宋体" pitchFamily="2" charset="-122"/>
                        </a:rPr>
                        <a:t>分</a:t>
                      </a:r>
                      <a:endParaRPr lang="zh-CN" sz="10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200" b="1" i="0">
                          <a:solidFill>
                            <a:srgbClr val="000000"/>
                          </a:solidFill>
                          <a:latin typeface="宋体" pitchFamily="2" charset="-122"/>
                          <a:ea typeface="宋体" pitchFamily="2" charset="-122"/>
                        </a:rPr>
                        <a:t>2</a:t>
                      </a:r>
                      <a:r>
                        <a:rPr lang="en-US" altLang="zh-CN" sz="1200" b="1" i="0">
                          <a:solidFill>
                            <a:srgbClr val="000000"/>
                          </a:solidFill>
                          <a:latin typeface="宋体" pitchFamily="2" charset="-122"/>
                          <a:ea typeface="宋体" pitchFamily="2" charset="-122"/>
                        </a:rPr>
                        <a:t>0</a:t>
                      </a:r>
                      <a:r>
                        <a:rPr lang="zh-CN" sz="1000" i="0">
                          <a:solidFill>
                            <a:srgbClr val="000000"/>
                          </a:solidFill>
                          <a:latin typeface="宋体" pitchFamily="2" charset="-122"/>
                          <a:ea typeface="宋体" pitchFamily="2" charset="-122"/>
                        </a:rPr>
                        <a:t>分</a:t>
                      </a:r>
                      <a:endParaRPr lang="zh-CN" sz="10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200" b="1" i="0">
                          <a:solidFill>
                            <a:srgbClr val="000000"/>
                          </a:solidFill>
                          <a:latin typeface="宋体" pitchFamily="2" charset="-122"/>
                          <a:ea typeface="宋体" pitchFamily="2" charset="-122"/>
                        </a:rPr>
                        <a:t>10</a:t>
                      </a:r>
                      <a:r>
                        <a:rPr lang="zh-CN" sz="1000" i="0">
                          <a:solidFill>
                            <a:srgbClr val="000000"/>
                          </a:solidFill>
                          <a:latin typeface="宋体" pitchFamily="2" charset="-122"/>
                          <a:ea typeface="宋体" pitchFamily="2" charset="-122"/>
                        </a:rPr>
                        <a:t>分</a:t>
                      </a:r>
                      <a:endParaRPr lang="zh-CN" sz="10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r>
              <a:tr h="435610">
                <a:tc>
                  <a:txBody>
                    <a:bodyPr/>
                    <a:p>
                      <a:pPr marL="0" indent="0" algn="just" fontAlgn="ctr">
                        <a:spcBef>
                          <a:spcPct val="0"/>
                        </a:spcBef>
                        <a:spcAft>
                          <a:spcPct val="0"/>
                        </a:spcAft>
                      </a:pPr>
                      <a:r>
                        <a:rPr lang="zh-CN" sz="800" i="0">
                          <a:solidFill>
                            <a:srgbClr val="000000"/>
                          </a:solidFill>
                          <a:latin typeface="宋体" pitchFamily="2" charset="-122"/>
                          <a:ea typeface="宋体" pitchFamily="2" charset="-122"/>
                        </a:rPr>
                        <a:t>熔炼二分厂</a:t>
                      </a:r>
                      <a:endParaRPr lang="zh-CN" sz="800"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just" fontAlgn="ctr">
                        <a:spcBef>
                          <a:spcPct val="0"/>
                        </a:spcBef>
                        <a:spcAft>
                          <a:spcPct val="0"/>
                        </a:spcAft>
                      </a:pPr>
                      <a:r>
                        <a:rPr lang="en-US" altLang="zh-CN" sz="700" i="0">
                          <a:solidFill>
                            <a:srgbClr val="000000"/>
                          </a:solidFill>
                          <a:latin typeface="Times New Roman" panose="02020603050405020304"/>
                          <a:ea typeface="等线" panose="02010600030101010101" charset="-122"/>
                        </a:rPr>
                        <a:t>1.040</a:t>
                      </a:r>
                      <a:endParaRPr lang="en-US" altLang="zh-CN" sz="7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13.94</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19.39</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21.06</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15.39</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8.11</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b="1" i="0">
                          <a:solidFill>
                            <a:srgbClr val="000000"/>
                          </a:solidFill>
                          <a:latin typeface="Times New Roman" panose="02020603050405020304"/>
                          <a:ea typeface="等线" panose="02010600030101010101" charset="-122"/>
                        </a:rPr>
                        <a:t>77.89</a:t>
                      </a:r>
                      <a:endParaRPr lang="en-US" altLang="zh-CN" sz="900" b="1"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900" b="1">
                          <a:solidFill>
                            <a:srgbClr val="000000"/>
                          </a:solidFill>
                          <a:latin typeface="宋体" pitchFamily="2" charset="-122"/>
                          <a:ea typeface="宋体" pitchFamily="2" charset="-122"/>
                        </a:rPr>
                        <a:t>基本</a:t>
                      </a:r>
                      <a:endParaRPr lang="zh-CN" sz="900" b="1">
                        <a:solidFill>
                          <a:srgbClr val="000000"/>
                        </a:solidFill>
                        <a:latin typeface="宋体" pitchFamily="2" charset="-122"/>
                        <a:ea typeface="宋体" pitchFamily="2" charset="-122"/>
                      </a:endParaRPr>
                    </a:p>
                    <a:p>
                      <a:pPr marL="0" indent="0" algn="ctr" fontAlgn="ctr">
                        <a:spcBef>
                          <a:spcPct val="0"/>
                        </a:spcBef>
                        <a:spcAft>
                          <a:spcPct val="0"/>
                        </a:spcAft>
                      </a:pPr>
                      <a:r>
                        <a:rPr lang="zh-CN" sz="900" b="1">
                          <a:solidFill>
                            <a:srgbClr val="000000"/>
                          </a:solidFill>
                          <a:latin typeface="宋体" pitchFamily="2" charset="-122"/>
                          <a:ea typeface="宋体" pitchFamily="2" charset="-122"/>
                        </a:rPr>
                        <a:t>完善</a:t>
                      </a:r>
                      <a:endParaRPr lang="zh-CN" sz="9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00B050"/>
                    </a:solidFill>
                  </a:tcPr>
                </a:tc>
              </a:tr>
              <a:tr h="396240">
                <a:tc>
                  <a:txBody>
                    <a:bodyPr/>
                    <a:p>
                      <a:pPr marL="0" indent="0" algn="just" fontAlgn="ctr">
                        <a:spcBef>
                          <a:spcPct val="0"/>
                        </a:spcBef>
                        <a:spcAft>
                          <a:spcPct val="0"/>
                        </a:spcAft>
                      </a:pPr>
                      <a:r>
                        <a:rPr lang="zh-CN" sz="800" i="0">
                          <a:solidFill>
                            <a:srgbClr val="000000"/>
                          </a:solidFill>
                          <a:latin typeface="宋体" pitchFamily="2" charset="-122"/>
                          <a:ea typeface="宋体" pitchFamily="2" charset="-122"/>
                        </a:rPr>
                        <a:t>电解二分厂</a:t>
                      </a:r>
                      <a:endParaRPr lang="zh-CN" sz="800"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just" fontAlgn="ctr">
                        <a:spcBef>
                          <a:spcPct val="0"/>
                        </a:spcBef>
                        <a:spcAft>
                          <a:spcPct val="0"/>
                        </a:spcAft>
                      </a:pPr>
                      <a:r>
                        <a:rPr lang="en-US" altLang="zh-CN" sz="700" i="0">
                          <a:solidFill>
                            <a:srgbClr val="000000"/>
                          </a:solidFill>
                          <a:latin typeface="Times New Roman" panose="02020603050405020304"/>
                          <a:ea typeface="等线" panose="02010600030101010101" charset="-122"/>
                        </a:rPr>
                        <a:t>1.010</a:t>
                      </a:r>
                      <a:endParaRPr lang="en-US" altLang="zh-CN" sz="7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12.40</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18.84</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20.58</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15.71</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9.09</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b="1" i="0">
                          <a:solidFill>
                            <a:srgbClr val="000000"/>
                          </a:solidFill>
                          <a:latin typeface="Times New Roman" panose="02020603050405020304"/>
                          <a:ea typeface="等线" panose="02010600030101010101" charset="-122"/>
                        </a:rPr>
                        <a:t>76.62</a:t>
                      </a:r>
                      <a:endParaRPr lang="en-US" altLang="zh-CN" sz="900" b="1"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900" b="1">
                          <a:solidFill>
                            <a:srgbClr val="000000"/>
                          </a:solidFill>
                          <a:latin typeface="宋体" pitchFamily="2" charset="-122"/>
                          <a:ea typeface="宋体" pitchFamily="2" charset="-122"/>
                        </a:rPr>
                        <a:t>基本</a:t>
                      </a:r>
                      <a:endParaRPr lang="zh-CN" sz="900" b="1">
                        <a:solidFill>
                          <a:srgbClr val="000000"/>
                        </a:solidFill>
                        <a:latin typeface="宋体" pitchFamily="2" charset="-122"/>
                        <a:ea typeface="宋体" pitchFamily="2" charset="-122"/>
                      </a:endParaRPr>
                    </a:p>
                    <a:p>
                      <a:pPr marL="0" indent="0" algn="ctr" fontAlgn="ctr">
                        <a:spcBef>
                          <a:spcPct val="0"/>
                        </a:spcBef>
                        <a:spcAft>
                          <a:spcPct val="0"/>
                        </a:spcAft>
                      </a:pPr>
                      <a:r>
                        <a:rPr lang="zh-CN" sz="900" b="1">
                          <a:solidFill>
                            <a:srgbClr val="000000"/>
                          </a:solidFill>
                          <a:latin typeface="宋体" pitchFamily="2" charset="-122"/>
                          <a:ea typeface="宋体" pitchFamily="2" charset="-122"/>
                        </a:rPr>
                        <a:t>完善</a:t>
                      </a:r>
                      <a:endParaRPr lang="zh-CN" sz="9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00B050"/>
                    </a:solidFill>
                  </a:tcPr>
                </a:tc>
              </a:tr>
              <a:tr h="378460">
                <a:tc>
                  <a:txBody>
                    <a:bodyPr/>
                    <a:p>
                      <a:pPr marL="0" indent="0" algn="just" fontAlgn="ctr">
                        <a:spcBef>
                          <a:spcPct val="0"/>
                        </a:spcBef>
                        <a:spcAft>
                          <a:spcPct val="0"/>
                        </a:spcAft>
                      </a:pPr>
                      <a:r>
                        <a:rPr lang="zh-CN" sz="800" i="0">
                          <a:solidFill>
                            <a:srgbClr val="000000"/>
                          </a:solidFill>
                          <a:latin typeface="宋体" pitchFamily="2" charset="-122"/>
                          <a:ea typeface="宋体" pitchFamily="2" charset="-122"/>
                        </a:rPr>
                        <a:t>电解一分厂</a:t>
                      </a:r>
                      <a:endParaRPr lang="zh-CN" sz="800"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just" fontAlgn="ctr">
                        <a:spcBef>
                          <a:spcPct val="0"/>
                        </a:spcBef>
                        <a:spcAft>
                          <a:spcPct val="0"/>
                        </a:spcAft>
                      </a:pPr>
                      <a:r>
                        <a:rPr lang="en-US" altLang="zh-CN" sz="700" i="0">
                          <a:solidFill>
                            <a:srgbClr val="000000"/>
                          </a:solidFill>
                          <a:latin typeface="Times New Roman" panose="02020603050405020304"/>
                          <a:ea typeface="等线" panose="02010600030101010101" charset="-122"/>
                        </a:rPr>
                        <a:t>1.010</a:t>
                      </a:r>
                      <a:endParaRPr lang="en-US" altLang="zh-CN" sz="7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12.56</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20.08</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18.63</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15.91</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8.99</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b="1" i="0">
                          <a:solidFill>
                            <a:srgbClr val="000000"/>
                          </a:solidFill>
                          <a:latin typeface="Times New Roman" panose="02020603050405020304"/>
                          <a:ea typeface="等线" panose="02010600030101010101" charset="-122"/>
                        </a:rPr>
                        <a:t>76.17</a:t>
                      </a:r>
                      <a:endParaRPr lang="en-US" altLang="zh-CN" sz="900" b="1"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900" b="1">
                          <a:solidFill>
                            <a:srgbClr val="000000"/>
                          </a:solidFill>
                          <a:latin typeface="宋体" pitchFamily="2" charset="-122"/>
                          <a:ea typeface="宋体" pitchFamily="2" charset="-122"/>
                        </a:rPr>
                        <a:t>基本</a:t>
                      </a:r>
                      <a:endParaRPr lang="zh-CN" sz="900" b="1">
                        <a:solidFill>
                          <a:srgbClr val="000000"/>
                        </a:solidFill>
                        <a:latin typeface="宋体" pitchFamily="2" charset="-122"/>
                        <a:ea typeface="宋体" pitchFamily="2" charset="-122"/>
                      </a:endParaRPr>
                    </a:p>
                    <a:p>
                      <a:pPr marL="0" indent="0" algn="ctr" fontAlgn="ctr">
                        <a:spcBef>
                          <a:spcPct val="0"/>
                        </a:spcBef>
                        <a:spcAft>
                          <a:spcPct val="0"/>
                        </a:spcAft>
                      </a:pPr>
                      <a:r>
                        <a:rPr lang="zh-CN" sz="900" b="1">
                          <a:solidFill>
                            <a:srgbClr val="000000"/>
                          </a:solidFill>
                          <a:latin typeface="宋体" pitchFamily="2" charset="-122"/>
                          <a:ea typeface="宋体" pitchFamily="2" charset="-122"/>
                        </a:rPr>
                        <a:t>完善</a:t>
                      </a:r>
                      <a:endParaRPr lang="zh-CN" sz="900" b="1">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00B050"/>
                    </a:solidFill>
                  </a:tcPr>
                </a:tc>
              </a:tr>
              <a:tr h="377190">
                <a:tc>
                  <a:txBody>
                    <a:bodyPr/>
                    <a:p>
                      <a:pPr marL="0" indent="0" algn="just" fontAlgn="ctr">
                        <a:spcBef>
                          <a:spcPct val="0"/>
                        </a:spcBef>
                        <a:spcAft>
                          <a:spcPct val="0"/>
                        </a:spcAft>
                      </a:pPr>
                      <a:r>
                        <a:rPr lang="zh-CN" sz="800" i="0">
                          <a:solidFill>
                            <a:srgbClr val="000000"/>
                          </a:solidFill>
                          <a:latin typeface="宋体" pitchFamily="2" charset="-122"/>
                          <a:ea typeface="宋体" pitchFamily="2" charset="-122"/>
                        </a:rPr>
                        <a:t>熔炼一分厂</a:t>
                      </a:r>
                      <a:endParaRPr lang="zh-CN" sz="800"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just" fontAlgn="ctr">
                        <a:spcBef>
                          <a:spcPct val="0"/>
                        </a:spcBef>
                        <a:spcAft>
                          <a:spcPct val="0"/>
                        </a:spcAft>
                      </a:pPr>
                      <a:r>
                        <a:rPr lang="en-US" altLang="zh-CN" sz="700" i="0">
                          <a:solidFill>
                            <a:srgbClr val="000000"/>
                          </a:solidFill>
                          <a:latin typeface="Times New Roman" panose="02020603050405020304"/>
                          <a:ea typeface="等线" panose="02010600030101010101" charset="-122"/>
                        </a:rPr>
                        <a:t>1.050</a:t>
                      </a:r>
                      <a:endParaRPr lang="en-US" altLang="zh-CN" sz="7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16.17</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19.56</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18.33</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13.42</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6.72</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b="1" i="0">
                          <a:solidFill>
                            <a:srgbClr val="000000"/>
                          </a:solidFill>
                          <a:latin typeface="Times New Roman" panose="02020603050405020304"/>
                          <a:ea typeface="等线" panose="02010600030101010101" charset="-122"/>
                        </a:rPr>
                        <a:t>74.20</a:t>
                      </a:r>
                      <a:endParaRPr lang="en-US" altLang="zh-CN" sz="900" b="1"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900" b="1">
                          <a:solidFill>
                            <a:srgbClr val="000000"/>
                          </a:solidFill>
                          <a:latin typeface="宋体" pitchFamily="2" charset="-122"/>
                          <a:ea typeface="宋体" pitchFamily="2" charset="-122"/>
                        </a:rPr>
                        <a:t>不够</a:t>
                      </a:r>
                      <a:endParaRPr lang="zh-CN" sz="900" b="1">
                        <a:solidFill>
                          <a:srgbClr val="000000"/>
                        </a:solidFill>
                        <a:latin typeface="宋体" pitchFamily="2" charset="-122"/>
                        <a:ea typeface="宋体" pitchFamily="2" charset="-122"/>
                      </a:endParaRPr>
                    </a:p>
                    <a:p>
                      <a:pPr marL="0" indent="0" algn="ctr" fontAlgn="ctr">
                        <a:spcBef>
                          <a:spcPct val="0"/>
                        </a:spcBef>
                        <a:spcAft>
                          <a:spcPct val="0"/>
                        </a:spcAft>
                      </a:pPr>
                      <a:r>
                        <a:rPr lang="zh-CN" sz="900" b="1">
                          <a:solidFill>
                            <a:srgbClr val="000000"/>
                          </a:solidFill>
                          <a:latin typeface="宋体" pitchFamily="2" charset="-122"/>
                          <a:ea typeface="宋体" pitchFamily="2" charset="-122"/>
                        </a:rPr>
                        <a:t>完善</a:t>
                      </a:r>
                      <a:endParaRPr lang="zh-CN" sz="900" b="1">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r>
              <a:tr h="462915">
                <a:tc>
                  <a:txBody>
                    <a:bodyPr/>
                    <a:p>
                      <a:pPr marL="0" indent="0" algn="ctr" fontAlgn="ctr">
                        <a:spcBef>
                          <a:spcPct val="0"/>
                        </a:spcBef>
                        <a:spcAft>
                          <a:spcPct val="0"/>
                        </a:spcAft>
                      </a:pPr>
                      <a:r>
                        <a:rPr lang="zh-CN" sz="800" i="0">
                          <a:solidFill>
                            <a:srgbClr val="000000"/>
                          </a:solidFill>
                          <a:latin typeface="宋体" pitchFamily="2" charset="-122"/>
                          <a:ea typeface="宋体" pitchFamily="2" charset="-122"/>
                        </a:rPr>
                        <a:t>贵金属冶炼分厂</a:t>
                      </a:r>
                      <a:endParaRPr lang="zh-CN" sz="800"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just" fontAlgn="ctr">
                        <a:spcBef>
                          <a:spcPct val="0"/>
                        </a:spcBef>
                        <a:spcAft>
                          <a:spcPct val="0"/>
                        </a:spcAft>
                      </a:pPr>
                      <a:r>
                        <a:rPr lang="en-US" altLang="zh-CN" sz="700" i="0">
                          <a:solidFill>
                            <a:srgbClr val="000000"/>
                          </a:solidFill>
                          <a:latin typeface="Times New Roman" panose="02020603050405020304"/>
                          <a:ea typeface="等线" panose="02010600030101010101" charset="-122"/>
                        </a:rPr>
                        <a:t>1.040</a:t>
                      </a:r>
                      <a:endParaRPr lang="en-US" altLang="zh-CN" sz="7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12.60</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18.18</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17.90</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12.90</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7.59</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b="1" i="0">
                          <a:solidFill>
                            <a:srgbClr val="000000"/>
                          </a:solidFill>
                          <a:latin typeface="Times New Roman" panose="02020603050405020304"/>
                          <a:ea typeface="等线" panose="02010600030101010101" charset="-122"/>
                        </a:rPr>
                        <a:t>69.17</a:t>
                      </a:r>
                      <a:endParaRPr lang="en-US" altLang="zh-CN" sz="900" b="1"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900" b="1">
                          <a:solidFill>
                            <a:srgbClr val="000000"/>
                          </a:solidFill>
                          <a:latin typeface="宋体" pitchFamily="2" charset="-122"/>
                          <a:ea typeface="宋体" pitchFamily="2" charset="-122"/>
                        </a:rPr>
                        <a:t>不够</a:t>
                      </a:r>
                      <a:endParaRPr lang="zh-CN" sz="900" b="1">
                        <a:solidFill>
                          <a:srgbClr val="000000"/>
                        </a:solidFill>
                        <a:latin typeface="宋体" pitchFamily="2" charset="-122"/>
                        <a:ea typeface="宋体" pitchFamily="2" charset="-122"/>
                      </a:endParaRPr>
                    </a:p>
                    <a:p>
                      <a:pPr marL="0" indent="0" algn="ctr" fontAlgn="ctr">
                        <a:spcBef>
                          <a:spcPct val="0"/>
                        </a:spcBef>
                        <a:spcAft>
                          <a:spcPct val="0"/>
                        </a:spcAft>
                      </a:pPr>
                      <a:r>
                        <a:rPr lang="zh-CN" sz="900" b="1">
                          <a:solidFill>
                            <a:srgbClr val="000000"/>
                          </a:solidFill>
                          <a:latin typeface="宋体" pitchFamily="2" charset="-122"/>
                          <a:ea typeface="宋体" pitchFamily="2" charset="-122"/>
                        </a:rPr>
                        <a:t>完善</a:t>
                      </a:r>
                      <a:endParaRPr lang="zh-CN" sz="9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r>
              <a:tr h="377825">
                <a:tc>
                  <a:txBody>
                    <a:bodyPr/>
                    <a:p>
                      <a:pPr marL="0" indent="0" algn="ctr" fontAlgn="ctr">
                        <a:spcBef>
                          <a:spcPct val="0"/>
                        </a:spcBef>
                        <a:spcAft>
                          <a:spcPct val="0"/>
                        </a:spcAft>
                      </a:pPr>
                      <a:r>
                        <a:rPr lang="zh-CN" sz="800" i="0">
                          <a:solidFill>
                            <a:srgbClr val="000000"/>
                          </a:solidFill>
                          <a:latin typeface="宋体" pitchFamily="2" charset="-122"/>
                          <a:ea typeface="宋体" pitchFamily="2" charset="-122"/>
                        </a:rPr>
                        <a:t>铜箔分厂</a:t>
                      </a:r>
                      <a:endParaRPr lang="zh-CN" sz="800"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just" fontAlgn="ctr">
                        <a:spcBef>
                          <a:spcPct val="0"/>
                        </a:spcBef>
                        <a:spcAft>
                          <a:spcPct val="0"/>
                        </a:spcAft>
                      </a:pPr>
                      <a:r>
                        <a:rPr lang="en-US" altLang="zh-CN" sz="700" i="0">
                          <a:solidFill>
                            <a:srgbClr val="000000"/>
                          </a:solidFill>
                          <a:latin typeface="Times New Roman" panose="02020603050405020304"/>
                          <a:ea typeface="等线" panose="02010600030101010101" charset="-122"/>
                        </a:rPr>
                        <a:t>1.010</a:t>
                      </a:r>
                      <a:endParaRPr lang="en-US" altLang="zh-CN" sz="7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12.42</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17.37</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19.39</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11.56</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7.37</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b="1" i="0">
                          <a:solidFill>
                            <a:srgbClr val="000000"/>
                          </a:solidFill>
                          <a:latin typeface="Times New Roman" panose="02020603050405020304"/>
                          <a:ea typeface="等线" panose="02010600030101010101" charset="-122"/>
                        </a:rPr>
                        <a:t>68.13</a:t>
                      </a:r>
                      <a:endParaRPr lang="en-US" altLang="zh-CN" sz="900" b="1"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900" b="1">
                          <a:solidFill>
                            <a:srgbClr val="000000"/>
                          </a:solidFill>
                          <a:latin typeface="宋体" pitchFamily="2" charset="-122"/>
                          <a:ea typeface="宋体" pitchFamily="2" charset="-122"/>
                        </a:rPr>
                        <a:t>不够</a:t>
                      </a:r>
                      <a:endParaRPr lang="zh-CN" sz="900" b="1">
                        <a:solidFill>
                          <a:srgbClr val="000000"/>
                        </a:solidFill>
                        <a:latin typeface="宋体" pitchFamily="2" charset="-122"/>
                        <a:ea typeface="宋体" pitchFamily="2" charset="-122"/>
                      </a:endParaRPr>
                    </a:p>
                    <a:p>
                      <a:pPr marL="0" indent="0" algn="ctr" fontAlgn="ctr">
                        <a:spcBef>
                          <a:spcPct val="0"/>
                        </a:spcBef>
                        <a:spcAft>
                          <a:spcPct val="0"/>
                        </a:spcAft>
                      </a:pPr>
                      <a:r>
                        <a:rPr lang="zh-CN" sz="900" b="1">
                          <a:solidFill>
                            <a:srgbClr val="000000"/>
                          </a:solidFill>
                          <a:latin typeface="宋体" pitchFamily="2" charset="-122"/>
                          <a:ea typeface="宋体" pitchFamily="2" charset="-122"/>
                        </a:rPr>
                        <a:t>完善</a:t>
                      </a:r>
                      <a:endParaRPr lang="zh-CN" sz="9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r>
              <a:tr h="377825">
                <a:tc>
                  <a:txBody>
                    <a:bodyPr/>
                    <a:p>
                      <a:pPr marL="0" indent="0" algn="ctr" fontAlgn="ctr">
                        <a:spcBef>
                          <a:spcPct val="0"/>
                        </a:spcBef>
                        <a:spcAft>
                          <a:spcPct val="0"/>
                        </a:spcAft>
                      </a:pPr>
                      <a:r>
                        <a:rPr lang="zh-CN" sz="800" i="0">
                          <a:solidFill>
                            <a:srgbClr val="000000"/>
                          </a:solidFill>
                          <a:latin typeface="宋体" pitchFamily="2" charset="-122"/>
                          <a:ea typeface="宋体" pitchFamily="2" charset="-122"/>
                        </a:rPr>
                        <a:t>铜盐分厂</a:t>
                      </a:r>
                      <a:endParaRPr lang="zh-CN" sz="800"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just" fontAlgn="ctr">
                        <a:spcBef>
                          <a:spcPct val="0"/>
                        </a:spcBef>
                        <a:spcAft>
                          <a:spcPct val="0"/>
                        </a:spcAft>
                      </a:pPr>
                      <a:r>
                        <a:rPr lang="en-US" altLang="zh-CN" sz="700" i="0">
                          <a:solidFill>
                            <a:srgbClr val="000000"/>
                          </a:solidFill>
                          <a:latin typeface="Times New Roman" panose="02020603050405020304"/>
                          <a:ea typeface="等线" panose="02010600030101010101" charset="-122"/>
                        </a:rPr>
                        <a:t>1.010</a:t>
                      </a:r>
                      <a:endParaRPr lang="en-US" altLang="zh-CN" sz="7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11.55</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16.10</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19.53</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12.38</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7.58</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b="1" i="0">
                          <a:solidFill>
                            <a:srgbClr val="000000"/>
                          </a:solidFill>
                          <a:latin typeface="Times New Roman" panose="02020603050405020304"/>
                          <a:ea typeface="等线" panose="02010600030101010101" charset="-122"/>
                        </a:rPr>
                        <a:t>67.14</a:t>
                      </a:r>
                      <a:endParaRPr lang="en-US" altLang="zh-CN" sz="900" b="1"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900" b="1">
                          <a:solidFill>
                            <a:srgbClr val="000000"/>
                          </a:solidFill>
                          <a:latin typeface="宋体" pitchFamily="2" charset="-122"/>
                          <a:ea typeface="宋体" pitchFamily="2" charset="-122"/>
                        </a:rPr>
                        <a:t>不够</a:t>
                      </a:r>
                      <a:endParaRPr lang="zh-CN" sz="900" b="1">
                        <a:solidFill>
                          <a:srgbClr val="000000"/>
                        </a:solidFill>
                        <a:latin typeface="宋体" pitchFamily="2" charset="-122"/>
                        <a:ea typeface="宋体" pitchFamily="2" charset="-122"/>
                      </a:endParaRPr>
                    </a:p>
                    <a:p>
                      <a:pPr marL="0" indent="0" algn="ctr" fontAlgn="ctr">
                        <a:spcBef>
                          <a:spcPct val="0"/>
                        </a:spcBef>
                        <a:spcAft>
                          <a:spcPct val="0"/>
                        </a:spcAft>
                      </a:pPr>
                      <a:r>
                        <a:rPr lang="zh-CN" sz="900" b="1">
                          <a:solidFill>
                            <a:srgbClr val="000000"/>
                          </a:solidFill>
                          <a:latin typeface="宋体" pitchFamily="2" charset="-122"/>
                          <a:ea typeface="宋体" pitchFamily="2" charset="-122"/>
                        </a:rPr>
                        <a:t>完善</a:t>
                      </a:r>
                      <a:endParaRPr lang="zh-CN" sz="9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r>
              <a:tr h="378460">
                <a:tc>
                  <a:txBody>
                    <a:bodyPr/>
                    <a:p>
                      <a:pPr marL="0" indent="0" algn="ctr" fontAlgn="ctr">
                        <a:spcBef>
                          <a:spcPct val="0"/>
                        </a:spcBef>
                        <a:spcAft>
                          <a:spcPct val="0"/>
                        </a:spcAft>
                      </a:pPr>
                      <a:r>
                        <a:rPr lang="zh-CN" sz="800" i="0">
                          <a:solidFill>
                            <a:srgbClr val="000000"/>
                          </a:solidFill>
                          <a:latin typeface="宋体" pitchFamily="2" charset="-122"/>
                          <a:ea typeface="宋体" pitchFamily="2" charset="-122"/>
                        </a:rPr>
                        <a:t>硫酸分厂</a:t>
                      </a:r>
                      <a:endParaRPr lang="zh-CN" sz="800"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just" fontAlgn="ctr">
                        <a:spcBef>
                          <a:spcPct val="0"/>
                        </a:spcBef>
                        <a:spcAft>
                          <a:spcPct val="0"/>
                        </a:spcAft>
                      </a:pPr>
                      <a:r>
                        <a:rPr lang="en-US" altLang="zh-CN" sz="700" i="0">
                          <a:solidFill>
                            <a:srgbClr val="000000"/>
                          </a:solidFill>
                          <a:latin typeface="Times New Roman" panose="02020603050405020304"/>
                          <a:ea typeface="等线" panose="02010600030101010101" charset="-122"/>
                        </a:rPr>
                        <a:t>1.015</a:t>
                      </a:r>
                      <a:endParaRPr lang="en-US" altLang="zh-CN" sz="7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10.82</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17.84</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17.38</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13.85</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6.90</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b="1" i="0">
                          <a:solidFill>
                            <a:srgbClr val="000000"/>
                          </a:solidFill>
                          <a:latin typeface="Times New Roman" panose="02020603050405020304"/>
                          <a:ea typeface="等线" panose="02010600030101010101" charset="-122"/>
                        </a:rPr>
                        <a:t>66.79</a:t>
                      </a:r>
                      <a:endParaRPr lang="en-US" altLang="zh-CN" sz="900" b="1"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900" b="1">
                          <a:solidFill>
                            <a:srgbClr val="000000"/>
                          </a:solidFill>
                          <a:latin typeface="宋体" pitchFamily="2" charset="-122"/>
                          <a:ea typeface="宋体" pitchFamily="2" charset="-122"/>
                        </a:rPr>
                        <a:t>不够</a:t>
                      </a:r>
                      <a:endParaRPr lang="zh-CN" sz="900" b="1">
                        <a:solidFill>
                          <a:srgbClr val="000000"/>
                        </a:solidFill>
                        <a:latin typeface="宋体" pitchFamily="2" charset="-122"/>
                        <a:ea typeface="宋体" pitchFamily="2" charset="-122"/>
                      </a:endParaRPr>
                    </a:p>
                    <a:p>
                      <a:pPr marL="0" indent="0" algn="ctr" fontAlgn="ctr">
                        <a:spcBef>
                          <a:spcPct val="0"/>
                        </a:spcBef>
                        <a:spcAft>
                          <a:spcPct val="0"/>
                        </a:spcAft>
                      </a:pPr>
                      <a:r>
                        <a:rPr lang="zh-CN" sz="900" b="1">
                          <a:solidFill>
                            <a:srgbClr val="000000"/>
                          </a:solidFill>
                          <a:latin typeface="宋体" pitchFamily="2" charset="-122"/>
                          <a:ea typeface="宋体" pitchFamily="2" charset="-122"/>
                        </a:rPr>
                        <a:t>完善</a:t>
                      </a:r>
                      <a:endParaRPr lang="zh-CN" sz="9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r>
              <a:tr h="378460">
                <a:tc>
                  <a:txBody>
                    <a:bodyPr/>
                    <a:p>
                      <a:pPr marL="0" indent="0" algn="ctr" fontAlgn="ctr">
                        <a:spcBef>
                          <a:spcPct val="0"/>
                        </a:spcBef>
                        <a:spcAft>
                          <a:spcPct val="0"/>
                        </a:spcAft>
                      </a:pPr>
                      <a:r>
                        <a:rPr lang="zh-CN" sz="800" i="0">
                          <a:solidFill>
                            <a:srgbClr val="000000"/>
                          </a:solidFill>
                          <a:latin typeface="宋体" pitchFamily="2" charset="-122"/>
                          <a:ea typeface="宋体" pitchFamily="2" charset="-122"/>
                        </a:rPr>
                        <a:t>铜选矿分厂</a:t>
                      </a:r>
                      <a:endParaRPr lang="zh-CN" sz="800"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just" fontAlgn="ctr">
                        <a:spcBef>
                          <a:spcPct val="0"/>
                        </a:spcBef>
                        <a:spcAft>
                          <a:spcPct val="0"/>
                        </a:spcAft>
                      </a:pPr>
                      <a:r>
                        <a:rPr lang="en-US" altLang="zh-CN" sz="700" i="0">
                          <a:solidFill>
                            <a:srgbClr val="000000"/>
                          </a:solidFill>
                          <a:latin typeface="Times New Roman" panose="02020603050405020304"/>
                          <a:ea typeface="等线" panose="02010600030101010101" charset="-122"/>
                        </a:rPr>
                        <a:t>1.009</a:t>
                      </a:r>
                      <a:endParaRPr lang="en-US" altLang="zh-CN" sz="7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9.20</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14.98</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16.98</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13.32</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1000" i="0">
                          <a:solidFill>
                            <a:srgbClr val="000000"/>
                          </a:solidFill>
                          <a:latin typeface="Times New Roman" panose="02020603050405020304"/>
                          <a:ea typeface="等线" panose="02010600030101010101" charset="-122"/>
                        </a:rPr>
                        <a:t>8.17</a:t>
                      </a:r>
                      <a:endParaRPr lang="en-US" altLang="zh-CN" sz="1000"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en-US" altLang="zh-CN" sz="900" b="1" i="0">
                          <a:solidFill>
                            <a:srgbClr val="000000"/>
                          </a:solidFill>
                          <a:latin typeface="Times New Roman" panose="02020603050405020304"/>
                          <a:ea typeface="等线" panose="02010600030101010101" charset="-122"/>
                        </a:rPr>
                        <a:t>62.66</a:t>
                      </a:r>
                      <a:endParaRPr lang="en-US" altLang="zh-CN" sz="900" b="1" i="0">
                        <a:solidFill>
                          <a:srgbClr val="000000"/>
                        </a:solidFill>
                        <a:latin typeface="Times New Roman" panose="02020603050405020304"/>
                        <a:ea typeface="等线" panose="02010600030101010101"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indent="0" algn="ctr" fontAlgn="ctr">
                        <a:spcBef>
                          <a:spcPct val="0"/>
                        </a:spcBef>
                        <a:spcAft>
                          <a:spcPct val="0"/>
                        </a:spcAft>
                      </a:pPr>
                      <a:r>
                        <a:rPr lang="zh-CN" sz="900" b="1">
                          <a:solidFill>
                            <a:srgbClr val="000000"/>
                          </a:solidFill>
                          <a:latin typeface="宋体" pitchFamily="2" charset="-122"/>
                          <a:ea typeface="宋体" pitchFamily="2" charset="-122"/>
                        </a:rPr>
                        <a:t>很不</a:t>
                      </a:r>
                      <a:endParaRPr lang="zh-CN" sz="900" b="1">
                        <a:solidFill>
                          <a:srgbClr val="000000"/>
                        </a:solidFill>
                        <a:latin typeface="宋体" pitchFamily="2" charset="-122"/>
                        <a:ea typeface="宋体" pitchFamily="2" charset="-122"/>
                      </a:endParaRPr>
                    </a:p>
                    <a:p>
                      <a:pPr marL="0" indent="0" algn="ctr" fontAlgn="ctr">
                        <a:spcBef>
                          <a:spcPct val="0"/>
                        </a:spcBef>
                        <a:spcAft>
                          <a:spcPct val="0"/>
                        </a:spcAft>
                      </a:pPr>
                      <a:r>
                        <a:rPr lang="zh-CN" sz="900" b="1">
                          <a:solidFill>
                            <a:srgbClr val="000000"/>
                          </a:solidFill>
                          <a:latin typeface="宋体" pitchFamily="2" charset="-122"/>
                          <a:ea typeface="宋体" pitchFamily="2" charset="-122"/>
                        </a:rPr>
                        <a:t>完善</a:t>
                      </a:r>
                      <a:endParaRPr lang="zh-CN" sz="900" b="1" i="0">
                        <a:solidFill>
                          <a:srgbClr val="000000"/>
                        </a:solidFill>
                        <a:latin typeface="宋体" pitchFamily="2" charset="-122"/>
                        <a:ea typeface="宋体" pitchFamily="2" charset="-122"/>
                      </a:endParaRPr>
                    </a:p>
                  </a:txBody>
                  <a:tcPr marL="68580" marR="68580" marT="0"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00"/>
                    </a:solidFill>
                  </a:tcPr>
                </a:tc>
              </a:tr>
            </a:tbl>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551180" y="1166495"/>
            <a:ext cx="11467465" cy="545782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ts val="3500"/>
              </a:lnSpc>
              <a:buClrTx/>
              <a:buSzTx/>
              <a:buFontTx/>
            </a:pPr>
            <a:endParaRPr lang="zh-CN" altLang="en-US" sz="2000" b="1" dirty="0">
              <a:solidFill>
                <a:srgbClr val="0000FF"/>
              </a:solidFill>
              <a:latin typeface="+mn-ea"/>
              <a:ea typeface="+mn-ea"/>
            </a:endParaRPr>
          </a:p>
        </p:txBody>
      </p:sp>
      <p:sp>
        <p:nvSpPr>
          <p:cNvPr id="14" name="文本框 13"/>
          <p:cNvSpPr txBox="1"/>
          <p:nvPr/>
        </p:nvSpPr>
        <p:spPr>
          <a:xfrm>
            <a:off x="5373274" y="7004215"/>
            <a:ext cx="5080000" cy="660400"/>
          </a:xfrm>
          <a:prstGeom prst="rect">
            <a:avLst/>
          </a:prstGeom>
        </p:spPr>
        <p:txBody>
          <a:bodyPr>
            <a:spAutoFit/>
          </a:bodyPr>
          <a:lstStyle/>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4" name="Rectangle 3"/>
          <p:cNvSpPr txBox="1">
            <a:spLocks noChangeArrowheads="1"/>
          </p:cNvSpPr>
          <p:nvPr/>
        </p:nvSpPr>
        <p:spPr bwMode="auto">
          <a:xfrm>
            <a:off x="347980" y="822960"/>
            <a:ext cx="11432540" cy="603504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4000"/>
              </a:lnSpc>
              <a:buClrTx/>
              <a:buSzTx/>
              <a:buFontTx/>
              <a:extLst>
                <a:ext uri="{35155182-B16C-46BC-9424-99874614C6A1}">
                  <wpsdc:indentchars xmlns:wpsdc="http://www.wps.cn/officeDocument/2017/drawingmlCustomData" val="200" checksum="282533468"/>
                </a:ext>
              </a:extLst>
            </a:pPr>
            <a:r>
              <a:rPr lang="en-US" altLang="zh-CN" sz="2000" b="1" dirty="0">
                <a:solidFill>
                  <a:srgbClr val="0000FF"/>
                </a:solidFill>
                <a:latin typeface="+mn-ea"/>
                <a:ea typeface="+mn-ea"/>
              </a:rPr>
              <a:t>3.</a:t>
            </a:r>
            <a:r>
              <a:rPr lang="zh-CN" altLang="en-US" sz="2000" b="1" dirty="0">
                <a:solidFill>
                  <a:srgbClr val="0000FF"/>
                </a:solidFill>
                <a:latin typeface="+mn-ea"/>
                <a:ea typeface="+mn-ea"/>
              </a:rPr>
              <a:t>安全生产体系诊断评估</a:t>
            </a:r>
            <a:endParaRPr lang="zh-CN" altLang="en-US" sz="2000" b="1" dirty="0">
              <a:solidFill>
                <a:srgbClr val="0000FF"/>
              </a:solidFill>
              <a:latin typeface="+mn-ea"/>
              <a:ea typeface="+mn-ea"/>
            </a:endParaRPr>
          </a:p>
          <a:p>
            <a:pPr indent="508000" algn="just">
              <a:lnSpc>
                <a:spcPts val="3500"/>
              </a:lnSpc>
              <a:buClrTx/>
              <a:buSzTx/>
              <a:buFontTx/>
              <a:extLst>
                <a:ext uri="{35155182-B16C-46BC-9424-99874614C6A1}">
                  <wpsdc:indentchars xmlns:wpsdc="http://www.wps.cn/officeDocument/2017/drawingmlCustomData" val="200" checksum="282533468"/>
                </a:ext>
              </a:extLst>
            </a:pPr>
            <a:r>
              <a:rPr lang="zh-CN" altLang="en-US" sz="2000" b="1">
                <a:ea typeface="+mn-ea"/>
                <a:cs typeface="Arial" panose="020B0604020202020204" pitchFamily="34" charset="0"/>
              </a:rPr>
              <a:t>本次评估梳理出各分厂安全管理五方面共性根源短板：一是体系持续改进机制缺失，多数分厂仅满足单点隐患整改，针对历年反复暴露的专业技术人员履职薄弱、工序长基层管理能力不足等根源性问题，缺少中长期专项提升方案，整改停留在“就隐患改隐患”，溯源治理不深入；二是安全责任传导衰减、问责约束不健全，违章处置存在“只罚员工、不追管理”现象，重复性违章缺少向上追溯管理人员管控责任的流程，部分分厂缺少管理人员履职约谈、通报、绩效挂钩的刚性约束，安全工作过度依赖安全组，工艺、设备专业“管业务必须管安全”落地打折扣；三是现场检查质效不高，“一线工作法”浮于表面，管理人员现场检查多关注硬件设备隐患，对作业流程、人员行为、制度执行等管理类问题挖掘不够，难以识别深层次管理漏洞；四是人员岗位变动带来管理断层风险，安全管理人员、工序长、技术人员岗位调整交接不完善，安全管控要点、台账、管理经验传递缺失，造成部分分厂人员调整后安全管理水平波动下滑；五是培训重台账、轻实效问题普遍，培训签到、台账资料齐全，但培训效果验证机制执行不严，抽考反映部分管理人员、岗位员工对事故教训、岗位应急处置掌握不到位。</a:t>
            </a:r>
            <a:endParaRPr lang="zh-CN" altLang="en-US" sz="2000" b="1">
              <a:ea typeface="+mn-ea"/>
              <a:cs typeface="Arial" panose="020B0604020202020204" pitchFamily="34" charset="0"/>
            </a:endParaRPr>
          </a:p>
          <a:p>
            <a:pPr indent="508000" algn="just">
              <a:lnSpc>
                <a:spcPts val="3600"/>
              </a:lnSpc>
              <a:buClrTx/>
              <a:buSzTx/>
              <a:buFontTx/>
              <a:extLst>
                <a:ext uri="{35155182-B16C-46BC-9424-99874614C6A1}">
                  <wpsdc:indentchars xmlns:wpsdc="http://www.wps.cn/officeDocument/2017/drawingmlCustomData" val="200" checksum="282533468"/>
                </a:ext>
              </a:extLst>
            </a:pPr>
            <a:endParaRPr lang="zh-CN" altLang="en-US" sz="2000" b="1">
              <a:ea typeface="+mn-ea"/>
              <a:cs typeface="Arial" panose="020B0604020202020204" pitchFamily="34" charset="0"/>
            </a:endParaRPr>
          </a:p>
        </p:txBody>
      </p:sp>
      <p:sp>
        <p:nvSpPr>
          <p:cNvPr id="3" name="Rectangle 3"/>
          <p:cNvSpPr txBox="1">
            <a:spLocks noChangeArrowheads="1"/>
          </p:cNvSpPr>
          <p:nvPr/>
        </p:nvSpPr>
        <p:spPr bwMode="auto">
          <a:xfrm>
            <a:off x="479425" y="260350"/>
            <a:ext cx="8895715" cy="6273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0" algn="just">
              <a:lnSpc>
                <a:spcPts val="4400"/>
              </a:lnSpc>
              <a:buClrTx/>
              <a:buSzTx/>
              <a:buFontTx/>
              <a:extLst>
                <a:ext uri="{35155182-B16C-46BC-9424-99874614C6A1}">
                  <wpsdc:indentchars xmlns:wpsdc="http://www.wps.cn/officeDocument/2017/drawingmlCustomData" val="0" checksum="3075310090"/>
                </a:ext>
              </a:extLst>
            </a:pPr>
            <a:r>
              <a:rPr lang="zh-CN" altLang="en-US" sz="3200" b="1" dirty="0" smtClean="0">
                <a:solidFill>
                  <a:srgbClr val="0000FF"/>
                </a:solidFill>
                <a:latin typeface="+mj-ea"/>
                <a:ea typeface="+mj-ea"/>
              </a:rPr>
              <a:t>（七）标准化分厂建设及安全体系诊断评估情况 </a:t>
            </a:r>
            <a:endParaRPr lang="zh-CN" altLang="en-US" sz="3200" b="1" dirty="0" smtClean="0">
              <a:solidFill>
                <a:srgbClr val="0000FF"/>
              </a:solidFill>
              <a:latin typeface="+mj-ea"/>
              <a:ea typeface="+mj-ea"/>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551180" y="1166495"/>
            <a:ext cx="11467465" cy="545782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ts val="3500"/>
              </a:lnSpc>
              <a:buClrTx/>
              <a:buSzTx/>
              <a:buFontTx/>
            </a:pPr>
            <a:endParaRPr lang="zh-CN" altLang="en-US" sz="2000" b="1" dirty="0">
              <a:solidFill>
                <a:srgbClr val="0000FF"/>
              </a:solidFill>
              <a:latin typeface="+mn-ea"/>
              <a:ea typeface="+mn-ea"/>
            </a:endParaRPr>
          </a:p>
        </p:txBody>
      </p:sp>
      <p:sp>
        <p:nvSpPr>
          <p:cNvPr id="14" name="文本框 13"/>
          <p:cNvSpPr txBox="1"/>
          <p:nvPr/>
        </p:nvSpPr>
        <p:spPr>
          <a:xfrm>
            <a:off x="5373274" y="7004215"/>
            <a:ext cx="5080000" cy="660400"/>
          </a:xfrm>
          <a:prstGeom prst="rect">
            <a:avLst/>
          </a:prstGeom>
        </p:spPr>
        <p:txBody>
          <a:bodyPr>
            <a:spAutoFit/>
          </a:bodyPr>
          <a:lstStyle/>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4" name="Rectangle 3"/>
          <p:cNvSpPr txBox="1">
            <a:spLocks noChangeArrowheads="1"/>
          </p:cNvSpPr>
          <p:nvPr/>
        </p:nvSpPr>
        <p:spPr bwMode="auto">
          <a:xfrm>
            <a:off x="347980" y="1132205"/>
            <a:ext cx="11330940" cy="567753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4000"/>
              </a:lnSpc>
              <a:buClrTx/>
              <a:buSzTx/>
              <a:buFontTx/>
              <a:extLst>
                <a:ext uri="{35155182-B16C-46BC-9424-99874614C6A1}">
                  <wpsdc:indentchars xmlns:wpsdc="http://www.wps.cn/officeDocument/2017/drawingmlCustomData" val="200" checksum="282533468"/>
                </a:ext>
              </a:extLst>
            </a:pPr>
            <a:r>
              <a:rPr lang="en-US" altLang="zh-CN" sz="2000" b="1" dirty="0">
                <a:solidFill>
                  <a:srgbClr val="0000FF"/>
                </a:solidFill>
                <a:latin typeface="+mn-ea"/>
                <a:ea typeface="+mn-ea"/>
              </a:rPr>
              <a:t>3.</a:t>
            </a:r>
            <a:r>
              <a:rPr lang="zh-CN" altLang="en-US" sz="2000" b="1" dirty="0">
                <a:solidFill>
                  <a:srgbClr val="0000FF"/>
                </a:solidFill>
                <a:latin typeface="+mn-ea"/>
                <a:ea typeface="+mn-ea"/>
              </a:rPr>
              <a:t>安全生产体系诊断评估</a:t>
            </a:r>
            <a:endParaRPr lang="zh-CN" altLang="en-US" sz="2000" b="1" dirty="0">
              <a:solidFill>
                <a:srgbClr val="0000FF"/>
              </a:solidFill>
              <a:latin typeface="+mn-ea"/>
              <a:ea typeface="+mn-ea"/>
            </a:endParaRPr>
          </a:p>
          <a:p>
            <a:pPr indent="508000" algn="just">
              <a:lnSpc>
                <a:spcPts val="3600"/>
              </a:lnSpc>
              <a:buClrTx/>
              <a:buSzTx/>
              <a:buFontTx/>
              <a:extLst>
                <a:ext uri="{35155182-B16C-46BC-9424-99874614C6A1}">
                  <wpsdc:indentchars xmlns:wpsdc="http://www.wps.cn/officeDocument/2017/drawingmlCustomData" val="200" checksum="282533468"/>
                </a:ext>
              </a:extLst>
            </a:pPr>
            <a:r>
              <a:rPr lang="zh-CN" altLang="en-US" sz="2000" b="1">
                <a:ea typeface="+mn-ea"/>
                <a:cs typeface="Arial" panose="020B0604020202020204" pitchFamily="34" charset="0"/>
                <a:sym typeface="+mn-ea"/>
              </a:rPr>
              <a:t>各分厂自一季度开展</a:t>
            </a:r>
            <a:r>
              <a:rPr lang="en-US" altLang="zh-CN" sz="2000" b="1">
                <a:ea typeface="+mn-ea"/>
                <a:cs typeface="Arial" panose="020B0604020202020204" pitchFamily="34" charset="0"/>
                <a:sym typeface="+mn-ea"/>
              </a:rPr>
              <a:t>“</a:t>
            </a:r>
            <a:r>
              <a:rPr lang="zh-CN" altLang="en-US" sz="2000" b="1">
                <a:ea typeface="+mn-ea"/>
                <a:cs typeface="Arial" panose="020B0604020202020204" pitchFamily="34" charset="0"/>
                <a:sym typeface="+mn-ea"/>
              </a:rPr>
              <a:t>分厂层级管理人员安全履责情况</a:t>
            </a:r>
            <a:r>
              <a:rPr lang="en-US" altLang="zh-CN" sz="2000" b="1">
                <a:ea typeface="+mn-ea"/>
                <a:cs typeface="Arial" panose="020B0604020202020204" pitchFamily="34" charset="0"/>
                <a:sym typeface="+mn-ea"/>
              </a:rPr>
              <a:t>”</a:t>
            </a:r>
            <a:r>
              <a:rPr lang="zh-CN" altLang="en-US" sz="2000" b="1">
                <a:ea typeface="+mn-ea"/>
                <a:cs typeface="Arial" panose="020B0604020202020204" pitchFamily="34" charset="0"/>
                <a:sym typeface="+mn-ea"/>
              </a:rPr>
              <a:t>诊断评估以来，各级管理人员进一步认清自身安全管理岗位职责，安全责任意识持续提升，对安全工作的重视程度较前期有所加强，能够结合分厂生产实际统筹推进安全生产五大体系建设与现场标准化管理，如熔炼一分厂、贵金属冶炼分厂、熔炼二分厂的厂长主抓检修全过程管理的举措、视频检查问题履职工作开展较好，铜箔分厂、硫酸分厂隐患长效治理工作开展较好，电解一分厂、熔炼二分厂职业健康安全管理工作开展较好，电解二分厂、铜盐分厂反三违计分、考核执行、离岗培训工作开展较好。</a:t>
            </a:r>
            <a:endParaRPr lang="zh-CN" altLang="en-US" sz="2000" b="1">
              <a:ea typeface="+mn-ea"/>
              <a:cs typeface="Arial" panose="020B0604020202020204" pitchFamily="34" charset="0"/>
            </a:endParaRPr>
          </a:p>
          <a:p>
            <a:pPr indent="508000" algn="just">
              <a:lnSpc>
                <a:spcPts val="3600"/>
              </a:lnSpc>
              <a:buClrTx/>
              <a:buSzTx/>
              <a:buFontTx/>
              <a:extLst>
                <a:ext uri="{35155182-B16C-46BC-9424-99874614C6A1}">
                  <wpsdc:indentchars xmlns:wpsdc="http://www.wps.cn/officeDocument/2017/drawingmlCustomData" val="200" checksum="282533468"/>
                </a:ext>
              </a:extLst>
            </a:pPr>
            <a:r>
              <a:rPr lang="zh-CN" altLang="en-US" sz="2000" b="1">
                <a:ea typeface="+mn-ea"/>
                <a:cs typeface="Arial" panose="020B0604020202020204" pitchFamily="34" charset="0"/>
              </a:rPr>
              <a:t>各分厂努力方向：熔炼二分厂要巩固体系整体优势、强化应急救援和事故对</a:t>
            </a:r>
            <a:r>
              <a:rPr lang="en-US" altLang="zh-CN" sz="2000" b="1">
                <a:ea typeface="+mn-ea"/>
                <a:cs typeface="Arial" panose="020B0604020202020204" pitchFamily="34" charset="0"/>
              </a:rPr>
              <a:t> </a:t>
            </a:r>
            <a:r>
              <a:rPr lang="zh-CN" altLang="en-US" sz="2000" b="1">
                <a:ea typeface="+mn-ea"/>
                <a:cs typeface="Arial" panose="020B0604020202020204" pitchFamily="34" charset="0"/>
              </a:rPr>
              <a:t>照排查治理，电解二分厂要要关注生产及检修人员行为的管控，电解一分厂要完善监督问责机制，熔炼一分厂和硫酸分厂要改进应急、消防管理工作，贵金属冶炼分厂要改进重复性隐患治理及隐患整改复查方面工作，铜箔分厂要加强员工塑培工作，铜盐分厂要改进隐患排查治理工作，铜选矿分厂要全面加强安全生产体系建设。</a:t>
            </a:r>
            <a:endParaRPr lang="zh-CN" altLang="en-US" sz="2000" b="1">
              <a:ea typeface="+mn-ea"/>
              <a:cs typeface="Arial" panose="020B0604020202020204" pitchFamily="34" charset="0"/>
            </a:endParaRPr>
          </a:p>
        </p:txBody>
      </p:sp>
      <p:sp>
        <p:nvSpPr>
          <p:cNvPr id="3" name="Rectangle 3"/>
          <p:cNvSpPr txBox="1">
            <a:spLocks noChangeArrowheads="1"/>
          </p:cNvSpPr>
          <p:nvPr/>
        </p:nvSpPr>
        <p:spPr bwMode="auto">
          <a:xfrm>
            <a:off x="479425" y="260350"/>
            <a:ext cx="8895715" cy="6273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0" algn="just">
              <a:lnSpc>
                <a:spcPts val="4400"/>
              </a:lnSpc>
              <a:buClrTx/>
              <a:buSzTx/>
              <a:buFontTx/>
              <a:extLst>
                <a:ext uri="{35155182-B16C-46BC-9424-99874614C6A1}">
                  <wpsdc:indentchars xmlns:wpsdc="http://www.wps.cn/officeDocument/2017/drawingmlCustomData" val="0" checksum="3075310090"/>
                </a:ext>
              </a:extLst>
            </a:pPr>
            <a:r>
              <a:rPr lang="zh-CN" altLang="en-US" sz="3200" b="1" dirty="0" smtClean="0">
                <a:solidFill>
                  <a:srgbClr val="0000FF"/>
                </a:solidFill>
                <a:latin typeface="+mj-ea"/>
                <a:ea typeface="+mj-ea"/>
              </a:rPr>
              <a:t>（七）标准化分厂建设及安全体系诊断评估情况 </a:t>
            </a:r>
            <a:endParaRPr lang="zh-CN" altLang="en-US" sz="3200" b="1" dirty="0" smtClean="0">
              <a:solidFill>
                <a:srgbClr val="0000FF"/>
              </a:solidFill>
              <a:latin typeface="+mj-ea"/>
              <a:ea typeface="+mj-ea"/>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551180" y="1166495"/>
            <a:ext cx="11467465" cy="545782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711200" algn="just">
              <a:lnSpc>
                <a:spcPts val="3500"/>
              </a:lnSpc>
              <a:buClrTx/>
              <a:buSzTx/>
              <a:buFontTx/>
            </a:pPr>
            <a:endParaRPr lang="zh-CN" altLang="en-US" sz="2000" b="1" dirty="0">
              <a:solidFill>
                <a:srgbClr val="0000FF"/>
              </a:solidFill>
              <a:latin typeface="+mn-ea"/>
              <a:ea typeface="+mn-ea"/>
            </a:endParaRPr>
          </a:p>
        </p:txBody>
      </p:sp>
      <p:sp>
        <p:nvSpPr>
          <p:cNvPr id="14" name="文本框 13"/>
          <p:cNvSpPr txBox="1"/>
          <p:nvPr/>
        </p:nvSpPr>
        <p:spPr>
          <a:xfrm>
            <a:off x="5373274" y="7004215"/>
            <a:ext cx="5080000" cy="660400"/>
          </a:xfrm>
          <a:prstGeom prst="rect">
            <a:avLst/>
          </a:prstGeom>
        </p:spPr>
        <p:txBody>
          <a:bodyPr>
            <a:spAutoFit/>
          </a:bodyPr>
          <a:lstStyle/>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
        <p:nvSpPr>
          <p:cNvPr id="4" name="Rectangle 3"/>
          <p:cNvSpPr txBox="1">
            <a:spLocks noChangeArrowheads="1"/>
          </p:cNvSpPr>
          <p:nvPr/>
        </p:nvSpPr>
        <p:spPr bwMode="auto">
          <a:xfrm>
            <a:off x="335915" y="5095875"/>
            <a:ext cx="11556365" cy="168656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2800"/>
              </a:lnSpc>
              <a:buClrTx/>
              <a:buSzTx/>
              <a:buFontTx/>
              <a:extLst>
                <a:ext uri="{35155182-B16C-46BC-9424-99874614C6A1}">
                  <wpsdc:indentchars xmlns:wpsdc="http://www.wps.cn/officeDocument/2017/drawingmlCustomData" val="200" checksum="282533468"/>
                </a:ext>
              </a:extLst>
            </a:pPr>
            <a:r>
              <a:rPr lang="zh-CN" altLang="en-US" sz="2000" b="1">
                <a:ea typeface="+mn-ea"/>
                <a:cs typeface="Arial" panose="020B0604020202020204" pitchFamily="34" charset="0"/>
              </a:rPr>
              <a:t>从上图可以看出，二季度、三季度各分厂重大及较大风险岗位巡检、检修现场督查工作量整体呈上升趋势。同时部室及分厂管理人员下沉督查频次稳步提升，现场安全履职责任进一步压实。</a:t>
            </a:r>
            <a:endParaRPr lang="zh-CN" altLang="en-US" sz="2000" b="1">
              <a:ea typeface="+mn-ea"/>
              <a:cs typeface="Arial" panose="020B0604020202020204" pitchFamily="34" charset="0"/>
            </a:endParaRPr>
          </a:p>
        </p:txBody>
      </p:sp>
      <p:sp>
        <p:nvSpPr>
          <p:cNvPr id="3" name="Rectangle 3"/>
          <p:cNvSpPr txBox="1">
            <a:spLocks noChangeArrowheads="1"/>
          </p:cNvSpPr>
          <p:nvPr/>
        </p:nvSpPr>
        <p:spPr bwMode="auto">
          <a:xfrm>
            <a:off x="263525" y="260350"/>
            <a:ext cx="10024110" cy="62738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0" algn="just">
              <a:lnSpc>
                <a:spcPts val="4400"/>
              </a:lnSpc>
              <a:buClrTx/>
              <a:buSzTx/>
              <a:buFontTx/>
              <a:extLst>
                <a:ext uri="{35155182-B16C-46BC-9424-99874614C6A1}">
                  <wpsdc:indentchars xmlns:wpsdc="http://www.wps.cn/officeDocument/2017/drawingmlCustomData" val="0" checksum="3075310090"/>
                </a:ext>
              </a:extLst>
            </a:pPr>
            <a:r>
              <a:rPr lang="zh-CN" altLang="en-US" sz="3200" b="1" dirty="0" smtClean="0">
                <a:solidFill>
                  <a:srgbClr val="0000FF"/>
                </a:solidFill>
                <a:latin typeface="+mj-ea"/>
                <a:ea typeface="+mj-ea"/>
              </a:rPr>
              <a:t>（八）金川铜贵风险隐患动态监管平台阶段性运行情况</a:t>
            </a:r>
            <a:endParaRPr lang="zh-CN" altLang="en-US" sz="3200" b="1" dirty="0" smtClean="0">
              <a:solidFill>
                <a:srgbClr val="0000FF"/>
              </a:solidFill>
              <a:latin typeface="+mj-ea"/>
              <a:ea typeface="+mj-ea"/>
            </a:endParaRPr>
          </a:p>
        </p:txBody>
      </p:sp>
      <p:sp>
        <p:nvSpPr>
          <p:cNvPr id="10" name="文本框 9"/>
          <p:cNvSpPr txBox="1"/>
          <p:nvPr/>
        </p:nvSpPr>
        <p:spPr>
          <a:xfrm>
            <a:off x="2855595" y="1069975"/>
            <a:ext cx="6751320" cy="349250"/>
          </a:xfrm>
          <a:prstGeom prst="rect">
            <a:avLst/>
          </a:prstGeom>
          <a:noFill/>
        </p:spPr>
        <p:txBody>
          <a:bodyPr wrap="square" rtlCol="0">
            <a:noAutofit/>
          </a:bodyPr>
          <a:p>
            <a:r>
              <a:rPr lang="zh-CN" altLang="en-US" b="1">
                <a:latin typeface="黑体" panose="02010609060101010101" charset="-122"/>
                <a:ea typeface="黑体" panose="02010609060101010101" charset="-122"/>
              </a:rPr>
              <a:t>图</a:t>
            </a:r>
            <a:r>
              <a:rPr lang="en-US" altLang="zh-CN" b="1">
                <a:latin typeface="黑体" panose="02010609060101010101" charset="-122"/>
                <a:ea typeface="黑体" panose="02010609060101010101" charset="-122"/>
              </a:rPr>
              <a:t>15 2026</a:t>
            </a:r>
            <a:r>
              <a:rPr lang="zh-CN" altLang="en-US" b="1">
                <a:latin typeface="黑体" panose="02010609060101010101" charset="-122"/>
                <a:ea typeface="黑体" panose="02010609060101010101" charset="-122"/>
              </a:rPr>
              <a:t>年二、三季度风险隐患动态监管平台运行情况对比图</a:t>
            </a:r>
            <a:endParaRPr lang="zh-CN" altLang="en-US" b="1">
              <a:latin typeface="黑体" panose="02010609060101010101" charset="-122"/>
              <a:ea typeface="黑体" panose="02010609060101010101" charset="-122"/>
            </a:endParaRPr>
          </a:p>
          <a:p>
            <a:endParaRPr lang="zh-CN" altLang="en-US"/>
          </a:p>
        </p:txBody>
      </p:sp>
      <p:pic>
        <p:nvPicPr>
          <p:cNvPr id="2" name="图片 -2147482440"/>
          <p:cNvPicPr/>
          <p:nvPr/>
        </p:nvPicPr>
        <p:blipFill>
          <a:blip r:embed="rId1"/>
          <a:stretch>
            <a:fillRect/>
          </a:stretch>
        </p:blipFill>
        <p:spPr>
          <a:xfrm>
            <a:off x="1925955" y="1485265"/>
            <a:ext cx="8439785" cy="3371215"/>
          </a:xfrm>
          <a:prstGeom prst="rect">
            <a:avLst/>
          </a:prstGeom>
          <a:noFill/>
          <a:ln w="9525" cap="flat" cmpd="sng">
            <a:solidFill>
              <a:srgbClr val="000000"/>
            </a:solidFill>
            <a:prstDash val="solid"/>
            <a:miter/>
            <a:headEnd type="none" w="med" len="med"/>
            <a:tailEnd type="none" w="med" len="med"/>
          </a:ln>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462280" y="1125220"/>
            <a:ext cx="11270615" cy="559943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457200" algn="just">
              <a:lnSpc>
                <a:spcPts val="3100"/>
              </a:lnSpc>
              <a:buClrTx/>
              <a:buSzTx/>
              <a:buFontTx/>
              <a:extLst>
                <a:ext uri="{35155182-B16C-46BC-9424-99874614C6A1}">
                  <wpsdc:indentchars xmlns:wpsdc="http://www.wps.cn/officeDocument/2017/drawingmlCustomData" val="200" checksum="59296752"/>
                </a:ext>
              </a:extLst>
            </a:pPr>
            <a:r>
              <a:rPr lang="zh-CN" altLang="en-US" sz="1800" b="1">
                <a:latin typeface="+mn-ea"/>
                <a:ea typeface="+mn-ea"/>
              </a:rPr>
              <a:t>（一）现场违章行为仍未有效遏制，</a:t>
            </a:r>
            <a:r>
              <a:rPr lang="en-US" altLang="zh-CN" sz="1800" b="1">
                <a:latin typeface="+mn-ea"/>
                <a:ea typeface="+mn-ea"/>
              </a:rPr>
              <a:t>“</a:t>
            </a:r>
            <a:r>
              <a:rPr lang="zh-CN" altLang="en-US" sz="1800" b="1">
                <a:latin typeface="+mn-ea"/>
                <a:ea typeface="+mn-ea"/>
              </a:rPr>
              <a:t>反三违</a:t>
            </a:r>
            <a:r>
              <a:rPr lang="en-US" altLang="zh-CN" sz="1800" b="1">
                <a:latin typeface="+mn-ea"/>
                <a:ea typeface="+mn-ea"/>
              </a:rPr>
              <a:t>”</a:t>
            </a:r>
            <a:r>
              <a:rPr lang="zh-CN" altLang="en-US" sz="1800" b="1">
                <a:latin typeface="+mn-ea"/>
                <a:ea typeface="+mn-ea"/>
              </a:rPr>
              <a:t>压力层层衰减</a:t>
            </a:r>
            <a:endParaRPr lang="zh-CN" altLang="en-US" sz="1800" b="1">
              <a:latin typeface="+mn-ea"/>
              <a:ea typeface="+mn-ea"/>
            </a:endParaRPr>
          </a:p>
          <a:p>
            <a:pPr indent="457200" algn="just">
              <a:lnSpc>
                <a:spcPts val="3100"/>
              </a:lnSpc>
              <a:buClrTx/>
              <a:buSzTx/>
              <a:buFontTx/>
              <a:extLst>
                <a:ext uri="{35155182-B16C-46BC-9424-99874614C6A1}">
                  <wpsdc:indentchars xmlns:wpsdc="http://www.wps.cn/officeDocument/2017/drawingmlCustomData" val="200" checksum="59296752"/>
                </a:ext>
              </a:extLst>
            </a:pPr>
            <a:r>
              <a:rPr lang="zh-CN" altLang="en-US" sz="1800" b="1">
                <a:latin typeface="+mn-ea"/>
                <a:ea typeface="+mn-ea"/>
              </a:rPr>
              <a:t>一是习惯性违章、侥幸违章问题依然多发，班前会、安全例会等宣教不充分，班组警示、现场纠偏作用发挥不明显；二是外来施工队伍人员流动频繁，入场安全教育培训质量不高，违章行为反复、屡禁不止，部分作业区域安全风险未能实现持续受控。</a:t>
            </a:r>
            <a:endParaRPr lang="zh-CN" altLang="en-US" sz="1800" b="1">
              <a:latin typeface="+mn-ea"/>
              <a:ea typeface="+mn-ea"/>
            </a:endParaRPr>
          </a:p>
          <a:p>
            <a:pPr indent="457200" algn="just">
              <a:lnSpc>
                <a:spcPts val="3100"/>
              </a:lnSpc>
              <a:buClrTx/>
              <a:buSzTx/>
              <a:buFontTx/>
              <a:extLst>
                <a:ext uri="{35155182-B16C-46BC-9424-99874614C6A1}">
                  <wpsdc:indentchars xmlns:wpsdc="http://www.wps.cn/officeDocument/2017/drawingmlCustomData" val="200" checksum="59296752"/>
                </a:ext>
              </a:extLst>
            </a:pPr>
            <a:r>
              <a:rPr lang="zh-CN" altLang="en-US" sz="1800" b="1">
                <a:latin typeface="+mn-ea"/>
                <a:ea typeface="+mn-ea"/>
              </a:rPr>
              <a:t>（二）隐患排查治理体系运行质量不高，闭环管理不严不实</a:t>
            </a:r>
            <a:endParaRPr lang="zh-CN" altLang="en-US" sz="1800" b="1">
              <a:latin typeface="+mn-ea"/>
              <a:ea typeface="+mn-ea"/>
            </a:endParaRPr>
          </a:p>
          <a:p>
            <a:pPr indent="457200" algn="just">
              <a:lnSpc>
                <a:spcPts val="3100"/>
              </a:lnSpc>
              <a:buClrTx/>
              <a:buSzTx/>
              <a:buFontTx/>
              <a:extLst>
                <a:ext uri="{35155182-B16C-46BC-9424-99874614C6A1}">
                  <wpsdc:indentchars xmlns:wpsdc="http://www.wps.cn/officeDocument/2017/drawingmlCustomData" val="200" checksum="59296752"/>
                </a:ext>
              </a:extLst>
            </a:pPr>
            <a:r>
              <a:rPr lang="zh-CN" altLang="en-US" sz="1800" b="1">
                <a:latin typeface="+mn-ea"/>
                <a:ea typeface="+mn-ea"/>
              </a:rPr>
              <a:t>一是月度专项排查计划执行质效偏低，专业部室责任未压实落地，专项排查多停留在表面问题，对深层次管理缺陷、动态作业风险排查不深、辨识不准；二是隐患整改闭环管控存在漏洞，隐患台账规范化管理不到位，整改验收、复核把关不严，重排查、轻整改的问题依然存在；三是</a:t>
            </a:r>
            <a:r>
              <a:rPr lang="en-US" altLang="zh-CN" sz="1800" b="1">
                <a:latin typeface="+mn-ea"/>
                <a:ea typeface="+mn-ea"/>
              </a:rPr>
              <a:t>“1+3”</a:t>
            </a:r>
            <a:r>
              <a:rPr lang="zh-CN" altLang="en-US" sz="1800" b="1">
                <a:latin typeface="+mn-ea"/>
                <a:ea typeface="+mn-ea"/>
              </a:rPr>
              <a:t>隐患治理课题推进力度不足，专业科室、分厂主动攻坚意识不强，缺乏系统性根源分析，同类重复性隐患在不同分厂、作业区域反复出现，隐患存量未能有效压降，风险分级管控与隐患排查治理双重预防机制尚未贯通落地。</a:t>
            </a:r>
            <a:endParaRPr lang="zh-CN" altLang="en-US" sz="1800" b="1">
              <a:latin typeface="+mn-ea"/>
              <a:ea typeface="+mn-ea"/>
            </a:endParaRPr>
          </a:p>
          <a:p>
            <a:pPr indent="457200" algn="just">
              <a:lnSpc>
                <a:spcPts val="3100"/>
              </a:lnSpc>
              <a:buClrTx/>
              <a:buSzTx/>
              <a:buFontTx/>
              <a:buNone/>
              <a:extLst>
                <a:ext uri="{35155182-B16C-46BC-9424-99874614C6A1}">
                  <wpsdc:indentchars xmlns:wpsdc="http://www.wps.cn/officeDocument/2017/drawingmlCustomData" val="200" checksum="59296752"/>
                </a:ext>
              </a:extLst>
            </a:pPr>
            <a:r>
              <a:rPr lang="zh-CN" altLang="en-US" sz="1800" b="1">
                <a:latin typeface="+mn-ea"/>
                <a:ea typeface="+mn-ea"/>
                <a:sym typeface="+mn-ea"/>
              </a:rPr>
              <a:t>（三）安全责任落实不均衡，安全管理基础与履职能力存在短板</a:t>
            </a:r>
            <a:endParaRPr lang="zh-CN" altLang="en-US" sz="1800" b="1">
              <a:latin typeface="+mn-ea"/>
              <a:ea typeface="+mn-ea"/>
            </a:endParaRPr>
          </a:p>
          <a:p>
            <a:pPr indent="457200" algn="just">
              <a:lnSpc>
                <a:spcPts val="3100"/>
              </a:lnSpc>
              <a:buClrTx/>
              <a:buSzTx/>
              <a:buFontTx/>
              <a:buNone/>
              <a:extLst>
                <a:ext uri="{35155182-B16C-46BC-9424-99874614C6A1}">
                  <wpsdc:indentchars xmlns:wpsdc="http://www.wps.cn/officeDocument/2017/drawingmlCustomData" val="200" checksum="59296752"/>
                </a:ext>
              </a:extLst>
            </a:pPr>
            <a:r>
              <a:rPr lang="zh-CN" altLang="en-US" sz="1800" b="1">
                <a:latin typeface="+mn-ea"/>
                <a:ea typeface="+mn-ea"/>
              </a:rPr>
              <a:t>一是安全管理机构设置、人员配置与现场安全监管任务不相匹配，新引进安全管理人员专业功底不足，现场履职能力亟待提升；二是事故教训学习研讨不深不透，警示教育针对性不强，各级人员对典型事故案例掌握浮于表面，事故警示资源未能有效转化为风险预判、现场防控的实战能力。</a:t>
            </a:r>
            <a:endParaRPr lang="zh-CN" altLang="en-US" sz="1800" b="1">
              <a:latin typeface="+mn-ea"/>
              <a:ea typeface="+mn-ea"/>
            </a:endParaRPr>
          </a:p>
          <a:p>
            <a:pPr indent="720090" algn="just">
              <a:lnSpc>
                <a:spcPts val="3300"/>
              </a:lnSpc>
              <a:buClrTx/>
              <a:buSzTx/>
              <a:buFontTx/>
            </a:pPr>
            <a:endParaRPr lang="zh-CN" altLang="en-US" sz="1800" b="1">
              <a:latin typeface="+mn-ea"/>
              <a:ea typeface="+mn-ea"/>
            </a:endParaRPr>
          </a:p>
        </p:txBody>
      </p:sp>
      <p:sp>
        <p:nvSpPr>
          <p:cNvPr id="2" name="Text Box 5"/>
          <p:cNvSpPr txBox="1">
            <a:spLocks noChangeArrowheads="1"/>
          </p:cNvSpPr>
          <p:nvPr/>
        </p:nvSpPr>
        <p:spPr bwMode="auto">
          <a:xfrm>
            <a:off x="479425" y="260350"/>
            <a:ext cx="941514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sym typeface="+mn-ea"/>
              </a:rPr>
              <a:t>五、安全形势研判</a:t>
            </a:r>
            <a:endParaRPr lang="zh-CN" altLang="en-US" sz="4000" b="1" dirty="0">
              <a:solidFill>
                <a:srgbClr val="0000FF"/>
              </a:solidFill>
              <a:latin typeface="+mj-ea"/>
              <a:ea typeface="+mj-ea"/>
              <a:sym typeface="+mn-ea"/>
            </a:endParaRPr>
          </a:p>
        </p:txBody>
      </p:sp>
      <p:sp>
        <p:nvSpPr>
          <p:cNvPr id="14" name="文本框 13"/>
          <p:cNvSpPr txBox="1"/>
          <p:nvPr/>
        </p:nvSpPr>
        <p:spPr>
          <a:xfrm>
            <a:off x="5373274" y="7004215"/>
            <a:ext cx="5080000" cy="660400"/>
          </a:xfrm>
          <a:prstGeom prst="rect">
            <a:avLst/>
          </a:prstGeom>
        </p:spPr>
        <p:txBody>
          <a:bodyPr>
            <a:spAutoFit/>
          </a:bodyPr>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823595" y="1372870"/>
            <a:ext cx="10590530" cy="5422265"/>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2800"/>
              </a:lnSpc>
              <a:buClrTx/>
              <a:buSzTx/>
              <a:buFontTx/>
              <a:extLst>
                <a:ext uri="{35155182-B16C-46BC-9424-99874614C6A1}">
                  <wpsdc:indentchars xmlns:wpsdc="http://www.wps.cn/officeDocument/2017/drawingmlCustomData" val="200" checksum="282533468"/>
                </a:ext>
              </a:extLst>
            </a:pPr>
            <a:r>
              <a:rPr lang="zh-CN" altLang="en-US" sz="2000" b="1" dirty="0">
                <a:ea typeface="+mn-ea"/>
                <a:cs typeface="Arial" panose="020B0604020202020204" pitchFamily="34" charset="0"/>
              </a:rPr>
              <a:t>（一）从严抓实</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双节</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期间安全生产管理。组织拉网式安全大检查，隐患立查立改、当日整改当日核销，确保节前动态清零，节日期间严格落实</a:t>
            </a:r>
            <a:r>
              <a:rPr lang="en-US" altLang="zh-CN" sz="2000" b="1" dirty="0">
                <a:ea typeface="+mn-ea"/>
                <a:cs typeface="Arial" panose="020B0604020202020204" pitchFamily="34" charset="0"/>
              </a:rPr>
              <a:t>24</a:t>
            </a:r>
            <a:r>
              <a:rPr lang="zh-CN" altLang="en-US" sz="2000" b="1" dirty="0">
                <a:ea typeface="+mn-ea"/>
                <a:cs typeface="Arial" panose="020B0604020202020204" pitchFamily="34" charset="0"/>
              </a:rPr>
              <a:t>小时值班和中层领导带班制度，坚持</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节假日非必要不检修</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，确需连续作业的项目提级管理并报调度室备案，值班领导到一线督导，严格岗前酒精检测、精神状态确认等五项准入，信息报送做到第一时间响应、处置、上报。</a:t>
            </a:r>
            <a:endParaRPr lang="zh-CN" altLang="en-US" sz="2000" b="1" dirty="0">
              <a:ea typeface="+mn-ea"/>
              <a:cs typeface="Arial" panose="020B0604020202020204" pitchFamily="34" charset="0"/>
            </a:endParaRPr>
          </a:p>
          <a:p>
            <a:pPr indent="508000" algn="just">
              <a:lnSpc>
                <a:spcPts val="2800"/>
              </a:lnSpc>
              <a:buClrTx/>
              <a:buSzTx/>
              <a:buFontTx/>
              <a:extLst>
                <a:ext uri="{35155182-B16C-46BC-9424-99874614C6A1}">
                  <wpsdc:indentchars xmlns:wpsdc="http://www.wps.cn/officeDocument/2017/drawingmlCustomData" val="200" checksum="282533468"/>
                </a:ext>
              </a:extLst>
            </a:pPr>
            <a:r>
              <a:rPr lang="zh-CN" altLang="en-US" sz="2000" b="1" dirty="0">
                <a:ea typeface="+mn-ea"/>
                <a:cs typeface="Arial" panose="020B0604020202020204" pitchFamily="34" charset="0"/>
              </a:rPr>
              <a:t>（二）严格落实冬季安全生产各项措施。针对冬季气候特点，细化落实防冻凝、防滑跌、防火防爆和职工上下班交通安全等各项措施，贵金属冶炼、电解一、电解二、硫酸分厂要对生产装置和输送管道的防冻保温、跑冒滴漏情况开展专项检查，熔炼一分厂做好冬季原料卸车安全管控，各分厂需严密防范火灾和中毒窒息事故，提前做好应对低温雨雪、寒潮大风等极端天气的预案和物资准备。</a:t>
            </a:r>
            <a:endParaRPr lang="zh-CN" altLang="en-US" sz="2000" b="1" dirty="0">
              <a:ea typeface="+mn-ea"/>
              <a:cs typeface="Arial" panose="020B0604020202020204" pitchFamily="34" charset="0"/>
            </a:endParaRPr>
          </a:p>
          <a:p>
            <a:pPr indent="508000" algn="just">
              <a:lnSpc>
                <a:spcPts val="2800"/>
              </a:lnSpc>
              <a:buClrTx/>
              <a:buSzTx/>
              <a:buFontTx/>
              <a:extLst>
                <a:ext uri="{35155182-B16C-46BC-9424-99874614C6A1}">
                  <wpsdc:indentchars xmlns:wpsdc="http://www.wps.cn/officeDocument/2017/drawingmlCustomData" val="200" checksum="282533468"/>
                </a:ext>
              </a:extLst>
            </a:pPr>
            <a:r>
              <a:rPr lang="zh-CN" altLang="en-US" sz="2000" b="1" dirty="0">
                <a:ea typeface="+mn-ea"/>
                <a:cs typeface="Arial" panose="020B0604020202020204" pitchFamily="34" charset="0"/>
              </a:rPr>
              <a:t>（三）认真抓好新员工入职教育培训和上岗监管。严格落实三级安全教育制度，分厂厂长讲好入职</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安全第一课</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，工艺、设备等专业组参与授课，把典型事故案例纳入培训课程，培训不合格一律不得上岗。四季度安全管理室将组织新员工培训工作</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回头看</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，通过随机抽问、现场实操检验培训实效。</a:t>
            </a:r>
            <a:endParaRPr lang="zh-CN" altLang="en-US" sz="2000" b="1" dirty="0">
              <a:ea typeface="+mn-ea"/>
              <a:cs typeface="Arial" panose="020B0604020202020204" pitchFamily="34" charset="0"/>
            </a:endParaRPr>
          </a:p>
        </p:txBody>
      </p:sp>
      <p:sp>
        <p:nvSpPr>
          <p:cNvPr id="2" name="Text Box 5"/>
          <p:cNvSpPr txBox="1">
            <a:spLocks noChangeArrowheads="1"/>
          </p:cNvSpPr>
          <p:nvPr/>
        </p:nvSpPr>
        <p:spPr bwMode="auto">
          <a:xfrm>
            <a:off x="479425" y="260350"/>
            <a:ext cx="866203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sym typeface="+mn-ea"/>
              </a:rPr>
              <a:t>六、四季度重点安全工作</a:t>
            </a:r>
            <a:endParaRPr lang="zh-CN" altLang="en-US" sz="4000" b="1" dirty="0">
              <a:solidFill>
                <a:srgbClr val="0000FF"/>
              </a:solidFill>
              <a:latin typeface="+mj-ea"/>
              <a:ea typeface="+mj-ea"/>
              <a:sym typeface="+mn-ea"/>
            </a:endParaRPr>
          </a:p>
        </p:txBody>
      </p:sp>
      <p:sp>
        <p:nvSpPr>
          <p:cNvPr id="14" name="文本框 13"/>
          <p:cNvSpPr txBox="1"/>
          <p:nvPr/>
        </p:nvSpPr>
        <p:spPr>
          <a:xfrm>
            <a:off x="5373274" y="7004215"/>
            <a:ext cx="5080000" cy="660400"/>
          </a:xfrm>
          <a:prstGeom prst="rect">
            <a:avLst/>
          </a:prstGeom>
        </p:spPr>
        <p:txBody>
          <a:bodyPr>
            <a:spAutoFit/>
          </a:bodyPr>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479425" y="1137920"/>
            <a:ext cx="11341100" cy="569087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3000"/>
              </a:lnSpc>
              <a:buClrTx/>
              <a:buSzTx/>
              <a:buFontTx/>
              <a:buNone/>
              <a:extLst>
                <a:ext uri="{35155182-B16C-46BC-9424-99874614C6A1}">
                  <wpsdc:indentchars xmlns:wpsdc="http://www.wps.cn/officeDocument/2017/drawingmlCustomData" val="200" checksum="282533468"/>
                </a:ext>
              </a:extLst>
            </a:pPr>
            <a:r>
              <a:rPr lang="zh-CN" altLang="en-US" sz="2000" b="1" dirty="0">
                <a:ea typeface="+mn-ea"/>
                <a:cs typeface="Arial" panose="020B0604020202020204" pitchFamily="34" charset="0"/>
              </a:rPr>
              <a:t>（四）深化</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反三违</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整治，抓实</a:t>
            </a:r>
            <a:r>
              <a:rPr lang="en-US" altLang="zh-CN" sz="2000" b="1" dirty="0">
                <a:ea typeface="+mn-ea"/>
                <a:cs typeface="Arial" panose="020B0604020202020204" pitchFamily="34" charset="0"/>
              </a:rPr>
              <a:t>“1+3”</a:t>
            </a:r>
            <a:r>
              <a:rPr lang="zh-CN" altLang="en-US" sz="2000" b="1" dirty="0">
                <a:ea typeface="+mn-ea"/>
                <a:cs typeface="Arial" panose="020B0604020202020204" pitchFamily="34" charset="0"/>
              </a:rPr>
              <a:t>隐患治理课题。坚持</a:t>
            </a:r>
            <a:r>
              <a:rPr lang="en-US" altLang="zh-CN" sz="2000" b="1" dirty="0">
                <a:ea typeface="+mn-ea"/>
                <a:cs typeface="Arial" panose="020B0604020202020204" pitchFamily="34" charset="0"/>
              </a:rPr>
              <a:t> “</a:t>
            </a:r>
            <a:r>
              <a:rPr lang="zh-CN" altLang="en-US" sz="2000" b="1" dirty="0">
                <a:ea typeface="+mn-ea"/>
                <a:cs typeface="Arial" panose="020B0604020202020204" pitchFamily="34" charset="0"/>
              </a:rPr>
              <a:t>三严三铁</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、严管严查，用好</a:t>
            </a:r>
            <a:r>
              <a:rPr lang="en-US" altLang="zh-CN" sz="2000" b="1" dirty="0">
                <a:ea typeface="+mn-ea"/>
                <a:cs typeface="Arial" panose="020B0604020202020204" pitchFamily="34" charset="0"/>
              </a:rPr>
              <a:t> “</a:t>
            </a:r>
            <a:r>
              <a:rPr lang="zh-CN" altLang="en-US" sz="2000" b="1" dirty="0">
                <a:ea typeface="+mn-ea"/>
                <a:cs typeface="Arial" panose="020B0604020202020204" pitchFamily="34" charset="0"/>
              </a:rPr>
              <a:t>一线工作法</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，加密现场巡查检查和视频抽查频次，对典型违章行为追根溯源、深挖成因，做到查处一个问题、整治一类现象、规范一个环节。纵深推进</a:t>
            </a:r>
            <a:r>
              <a:rPr lang="en-US" altLang="zh-CN" sz="2000" b="1" dirty="0">
                <a:ea typeface="+mn-ea"/>
                <a:cs typeface="Arial" panose="020B0604020202020204" pitchFamily="34" charset="0"/>
              </a:rPr>
              <a:t>“1+3”</a:t>
            </a:r>
            <a:r>
              <a:rPr lang="zh-CN" altLang="en-US" sz="2000" b="1" dirty="0">
                <a:ea typeface="+mn-ea"/>
                <a:cs typeface="Arial" panose="020B0604020202020204" pitchFamily="34" charset="0"/>
              </a:rPr>
              <a:t>课题扩面提质，紧盯重复性隐患集中整治，坚决压降重复性隐患存量，全面提升分厂自查自纠、自主控险能力。</a:t>
            </a:r>
            <a:endParaRPr lang="zh-CN" altLang="en-US" sz="2000" b="1" dirty="0">
              <a:ea typeface="+mn-ea"/>
              <a:cs typeface="Arial" panose="020B0604020202020204" pitchFamily="34" charset="0"/>
            </a:endParaRPr>
          </a:p>
          <a:p>
            <a:pPr indent="508000" algn="just">
              <a:lnSpc>
                <a:spcPts val="3000"/>
              </a:lnSpc>
              <a:buClrTx/>
              <a:buSzTx/>
              <a:buFontTx/>
              <a:buNone/>
              <a:extLst>
                <a:ext uri="{35155182-B16C-46BC-9424-99874614C6A1}">
                  <wpsdc:indentchars xmlns:wpsdc="http://www.wps.cn/officeDocument/2017/drawingmlCustomData" val="200" checksum="282533468"/>
                </a:ext>
              </a:extLst>
            </a:pPr>
            <a:r>
              <a:rPr lang="zh-CN" altLang="en-US" sz="2000" b="1" dirty="0">
                <a:ea typeface="+mn-ea"/>
                <a:cs typeface="Arial" panose="020B0604020202020204" pitchFamily="34" charset="0"/>
              </a:rPr>
              <a:t>（五）扎实推进月度安全专项整治。四季度月度专项计划共</a:t>
            </a:r>
            <a:r>
              <a:rPr lang="en-US" altLang="zh-CN" sz="2000" b="1" dirty="0">
                <a:ea typeface="+mn-ea"/>
                <a:cs typeface="Arial" panose="020B0604020202020204" pitchFamily="34" charset="0"/>
              </a:rPr>
              <a:t>7</a:t>
            </a:r>
            <a:r>
              <a:rPr lang="zh-CN" altLang="en-US" sz="2000" b="1" dirty="0">
                <a:ea typeface="+mn-ea"/>
                <a:cs typeface="Arial" panose="020B0604020202020204" pitchFamily="34" charset="0"/>
              </a:rPr>
              <a:t>项，重点抓好粉尘防爆、非正常作业管控、危化安全监控系统和</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四新</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项目安全管理等专项。各单位要同步对动火作业、有限空间、高处作业、报警仪器管理、变更管理、气体中毒等专项开展</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回头看</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a:t>
            </a:r>
            <a:endParaRPr lang="zh-CN" altLang="en-US" sz="2000" b="1" dirty="0">
              <a:ea typeface="+mn-ea"/>
              <a:cs typeface="Arial" panose="020B0604020202020204" pitchFamily="34" charset="0"/>
            </a:endParaRPr>
          </a:p>
          <a:p>
            <a:pPr indent="508000" algn="just">
              <a:lnSpc>
                <a:spcPts val="3000"/>
              </a:lnSpc>
              <a:buClrTx/>
              <a:buSzTx/>
              <a:buFontTx/>
              <a:buNone/>
              <a:extLst>
                <a:ext uri="{35155182-B16C-46BC-9424-99874614C6A1}">
                  <wpsdc:indentchars xmlns:wpsdc="http://www.wps.cn/officeDocument/2017/drawingmlCustomData" val="200" checksum="282533468"/>
                </a:ext>
              </a:extLst>
            </a:pPr>
            <a:r>
              <a:rPr lang="zh-CN" altLang="en-US" sz="2000" b="1" dirty="0">
                <a:ea typeface="+mn-ea"/>
                <a:cs typeface="Arial" panose="020B0604020202020204" pitchFamily="34" charset="0"/>
              </a:rPr>
              <a:t>（六）聚焦重点领域和高风险作业，严密防控安全风险，扎实做好百日攻坚总结提升。火法冶炼领域突出炉窑本体运行和工艺参数管控，湿法冶炼和化工领域重点防控易燃易爆和有毒有害气体以及压力管道、储罐区风险，动火作业实行全流程从严管控，萃取系统和重点防火部位紧盯不放，逐一核查消防设施是否完好有效。对高风险作业和非正常作业实施从严管控，将管控措施细化到每个环节。当前已进入治本攻坚三年行动收官阶段，全省</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百日攻坚</a:t>
            </a:r>
            <a:r>
              <a:rPr lang="en-US" altLang="zh-CN" sz="2000" b="1" dirty="0">
                <a:ea typeface="+mn-ea"/>
                <a:cs typeface="Arial" panose="020B0604020202020204" pitchFamily="34" charset="0"/>
              </a:rPr>
              <a:t>”</a:t>
            </a:r>
            <a:r>
              <a:rPr lang="zh-CN" altLang="en-US" sz="2000" b="1" dirty="0">
                <a:ea typeface="+mn-ea"/>
                <a:cs typeface="Arial" panose="020B0604020202020204" pitchFamily="34" charset="0"/>
              </a:rPr>
              <a:t>行动也将在</a:t>
            </a:r>
            <a:r>
              <a:rPr lang="en-US" altLang="zh-CN" sz="2000" b="1" dirty="0">
                <a:ea typeface="+mn-ea"/>
                <a:cs typeface="Arial" panose="020B0604020202020204" pitchFamily="34" charset="0"/>
              </a:rPr>
              <a:t>10</a:t>
            </a:r>
            <a:r>
              <a:rPr lang="zh-CN" altLang="en-US" sz="2000" b="1" dirty="0">
                <a:ea typeface="+mn-ea"/>
                <a:cs typeface="Arial" panose="020B0604020202020204" pitchFamily="34" charset="0"/>
              </a:rPr>
              <a:t>月底全面收官，各分厂要系统回顾三年来在压实层级责任、防控重大风险、治理问题隐患、提升队伍素质等方面的做法和成效，对行动期间排查发现问题隐患的清零销号，将行之有效的做法固化为长效机制。</a:t>
            </a:r>
            <a:endParaRPr lang="zh-CN" altLang="en-US" sz="2000" b="1" dirty="0">
              <a:ea typeface="+mn-ea"/>
              <a:cs typeface="Arial" panose="020B0604020202020204" pitchFamily="34" charset="0"/>
            </a:endParaRPr>
          </a:p>
        </p:txBody>
      </p:sp>
      <p:sp>
        <p:nvSpPr>
          <p:cNvPr id="2" name="Text Box 5"/>
          <p:cNvSpPr txBox="1">
            <a:spLocks noChangeArrowheads="1"/>
          </p:cNvSpPr>
          <p:nvPr/>
        </p:nvSpPr>
        <p:spPr bwMode="auto">
          <a:xfrm>
            <a:off x="479425" y="260350"/>
            <a:ext cx="866203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sym typeface="+mn-ea"/>
              </a:rPr>
              <a:t>六、四季度重点安全工作</a:t>
            </a:r>
            <a:endParaRPr lang="zh-CN" altLang="en-US" sz="4000" b="1" dirty="0">
              <a:solidFill>
                <a:srgbClr val="0000FF"/>
              </a:solidFill>
              <a:latin typeface="+mj-ea"/>
              <a:ea typeface="+mj-ea"/>
              <a:sym typeface="+mn-ea"/>
            </a:endParaRPr>
          </a:p>
        </p:txBody>
      </p:sp>
      <p:sp>
        <p:nvSpPr>
          <p:cNvPr id="14" name="文本框 13"/>
          <p:cNvSpPr txBox="1"/>
          <p:nvPr/>
        </p:nvSpPr>
        <p:spPr>
          <a:xfrm>
            <a:off x="5373274" y="7004215"/>
            <a:ext cx="5080000" cy="660400"/>
          </a:xfrm>
          <a:prstGeom prst="rect">
            <a:avLst/>
          </a:prstGeom>
        </p:spPr>
        <p:txBody>
          <a:bodyPr>
            <a:spAutoFit/>
          </a:bodyPr>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Tree>
  </p:cSld>
  <p:clrMapOvr>
    <a:overrideClrMapping bg1="lt1" tx1="dk1" bg2="lt2" tx2="dk2" accent1="accent1" accent2="accent2" accent3="accent3" accent4="accent4" accent5="accent5" accent6="accent6" hlink="hlink" folHlink="folHlink"/>
  </p:clrMapOvr>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122" name="Rectangle 4"/>
          <p:cNvSpPr>
            <a:spLocks noChangeArrowheads="1"/>
          </p:cNvSpPr>
          <p:nvPr/>
        </p:nvSpPr>
        <p:spPr bwMode="auto">
          <a:xfrm>
            <a:off x="1524001" y="-1465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endParaRPr lang="zh-CN" altLang="en-US" sz="2000">
              <a:latin typeface="Times New Roman" panose="02020603050405020304" pitchFamily="18" charset="0"/>
            </a:endParaRPr>
          </a:p>
        </p:txBody>
      </p:sp>
      <p:sp>
        <p:nvSpPr>
          <p:cNvPr id="10242" name="Rectangle 3"/>
          <p:cNvSpPr txBox="1">
            <a:spLocks noChangeArrowheads="1"/>
          </p:cNvSpPr>
          <p:nvPr/>
        </p:nvSpPr>
        <p:spPr bwMode="auto">
          <a:xfrm>
            <a:off x="580390" y="1136650"/>
            <a:ext cx="11109325" cy="5598160"/>
          </a:xfrm>
          <a:prstGeom prst="rect">
            <a:avLst/>
          </a:prstGeom>
          <a:solidFill>
            <a:schemeClr val="bg1">
              <a:alpha val="63136"/>
            </a:schemeClr>
          </a:solidFill>
          <a:ln>
            <a:noFill/>
          </a:ln>
        </p:spPr>
        <p:txBody>
          <a:bodyPr lIns="72000" tIns="72000" rIns="72000" bIns="72000"/>
          <a:lstStyle>
            <a:lvl1pPr indent="720725">
              <a:defRPr>
                <a:solidFill>
                  <a:schemeClr val="tx1"/>
                </a:solidFill>
                <a:latin typeface="Arial" panose="020B0604020202020204" pitchFamily="34" charset="0"/>
                <a:ea typeface="宋体" pitchFamily="2" charset="-122"/>
              </a:defRPr>
            </a:lvl1pPr>
            <a:lvl2pPr>
              <a:defRPr>
                <a:solidFill>
                  <a:schemeClr val="tx1"/>
                </a:solidFill>
                <a:latin typeface="Arial" panose="020B0604020202020204" pitchFamily="34" charset="0"/>
                <a:ea typeface="宋体" pitchFamily="2" charset="-122"/>
              </a:defRPr>
            </a:lvl2pPr>
            <a:lvl3pPr>
              <a:defRPr>
                <a:solidFill>
                  <a:schemeClr val="tx1"/>
                </a:solidFill>
                <a:latin typeface="Arial" panose="020B0604020202020204" pitchFamily="34" charset="0"/>
                <a:ea typeface="宋体" pitchFamily="2" charset="-122"/>
              </a:defRPr>
            </a:lvl3pPr>
            <a:lvl4pPr>
              <a:defRPr>
                <a:solidFill>
                  <a:schemeClr val="tx1"/>
                </a:solidFill>
                <a:latin typeface="Arial" panose="020B0604020202020204" pitchFamily="34" charset="0"/>
                <a:ea typeface="宋体" pitchFamily="2" charset="-122"/>
              </a:defRPr>
            </a:lvl4pPr>
            <a:lvl5pPr>
              <a:defRPr>
                <a:solidFill>
                  <a:schemeClr val="tx1"/>
                </a:solidFill>
                <a:latin typeface="Arial" panose="020B0604020202020204" pitchFamily="34" charset="0"/>
                <a:ea typeface="宋体"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itchFamily="2" charset="-122"/>
              </a:defRPr>
            </a:lvl9pPr>
          </a:lstStyle>
          <a:p>
            <a:pPr indent="508000" algn="just">
              <a:lnSpc>
                <a:spcPts val="3000"/>
              </a:lnSpc>
              <a:buClrTx/>
              <a:buSzTx/>
              <a:buFontTx/>
              <a:buNone/>
              <a:extLst>
                <a:ext uri="{35155182-B16C-46BC-9424-99874614C6A1}">
                  <wpsdc:indentchars xmlns:wpsdc="http://www.wps.cn/officeDocument/2017/drawingmlCustomData" val="200" checksum="282533468"/>
                </a:ext>
              </a:extLst>
            </a:pPr>
            <a:r>
              <a:rPr lang="zh-CN" altLang="en-US" sz="2000" b="1" dirty="0">
                <a:ea typeface="+mn-ea"/>
                <a:cs typeface="Arial" panose="020B0604020202020204" pitchFamily="34" charset="0"/>
              </a:rPr>
              <a:t>（七）推进安全生产监督平台落地与常态化应用，抓好双重预防体系管理。各分厂需常态化开展平台操作培训，严格落实隐患上报、整改、复核、核销全流程线上闭环管理。依托平台数据开展趋势分析，推动安全管理从事后追责向事前预警、全过程动态管控转变。此外本次提前启动双重预防清单修订工作，旨在重点补齐体系短板，提升体系管控实效。节后由安全管理室牵头，组织各专业科室对各分厂风险辨识成果开展复审复核，严格校验辨识精度与管控措施适配性，持续优化体系质量。</a:t>
            </a:r>
            <a:endParaRPr lang="zh-CN" altLang="en-US" sz="2000" b="1" dirty="0">
              <a:ea typeface="+mn-ea"/>
              <a:cs typeface="Arial" panose="020B0604020202020204" pitchFamily="34" charset="0"/>
            </a:endParaRPr>
          </a:p>
          <a:p>
            <a:pPr indent="508000" algn="just">
              <a:lnSpc>
                <a:spcPts val="3000"/>
              </a:lnSpc>
              <a:buClrTx/>
              <a:buSzTx/>
              <a:buFontTx/>
              <a:buNone/>
              <a:extLst>
                <a:ext uri="{35155182-B16C-46BC-9424-99874614C6A1}">
                  <wpsdc:indentchars xmlns:wpsdc="http://www.wps.cn/officeDocument/2017/drawingmlCustomData" val="200" checksum="282533468"/>
                </a:ext>
              </a:extLst>
            </a:pPr>
            <a:r>
              <a:rPr lang="zh-CN" altLang="en-US" sz="2000" b="1" dirty="0">
                <a:ea typeface="+mn-ea"/>
                <a:cs typeface="Arial" panose="020B0604020202020204" pitchFamily="34" charset="0"/>
              </a:rPr>
              <a:t>（八）常态化推进分厂安全标准化提质升级。按项目、区域、分厂三个层级协同推进，四季度加快收尾并组织评价验收，健全常态化验收考评机制，发挥标杆区域、样板项目的示范引领作用，带动整体安全管理水平提升。</a:t>
            </a:r>
            <a:endParaRPr lang="zh-CN" altLang="en-US" sz="2000" b="1" dirty="0">
              <a:ea typeface="+mn-ea"/>
              <a:cs typeface="Arial" panose="020B0604020202020204" pitchFamily="34" charset="0"/>
            </a:endParaRPr>
          </a:p>
          <a:p>
            <a:pPr indent="508000" algn="just">
              <a:lnSpc>
                <a:spcPts val="3000"/>
              </a:lnSpc>
              <a:buClrTx/>
              <a:buSzTx/>
              <a:buFontTx/>
              <a:buNone/>
              <a:extLst>
                <a:ext uri="{35155182-B16C-46BC-9424-99874614C6A1}">
                  <wpsdc:indentchars xmlns:wpsdc="http://www.wps.cn/officeDocument/2017/drawingmlCustomData" val="200" checksum="282533468"/>
                </a:ext>
              </a:extLst>
            </a:pPr>
            <a:r>
              <a:rPr lang="zh-CN" altLang="en-US" sz="2000" b="1" dirty="0">
                <a:ea typeface="+mn-ea"/>
                <a:cs typeface="Arial" panose="020B0604020202020204" pitchFamily="34" charset="0"/>
              </a:rPr>
              <a:t>（九）规范安全生产费用提取与使用管理。做好安措、劳保等费用统计和计划管理，针对安措项目进度滞后问题，加快实施和核销进度，把安全投入转化为本质安全提升的实际成效。</a:t>
            </a:r>
            <a:endParaRPr lang="zh-CN" altLang="en-US" sz="2000" b="1" dirty="0">
              <a:ea typeface="+mn-ea"/>
              <a:cs typeface="Arial" panose="020B0604020202020204" pitchFamily="34" charset="0"/>
            </a:endParaRPr>
          </a:p>
          <a:p>
            <a:pPr indent="508000" algn="just">
              <a:lnSpc>
                <a:spcPts val="3000"/>
              </a:lnSpc>
              <a:buClrTx/>
              <a:buSzTx/>
              <a:buFontTx/>
              <a:buNone/>
              <a:extLst>
                <a:ext uri="{35155182-B16C-46BC-9424-99874614C6A1}">
                  <wpsdc:indentchars xmlns:wpsdc="http://www.wps.cn/officeDocument/2017/drawingmlCustomData" val="200" checksum="282533468"/>
                </a:ext>
              </a:extLst>
            </a:pPr>
            <a:r>
              <a:rPr lang="zh-CN" altLang="en-US" sz="2000" b="1" dirty="0">
                <a:ea typeface="+mn-ea"/>
                <a:cs typeface="Arial" panose="020B0604020202020204" pitchFamily="34" charset="0"/>
              </a:rPr>
              <a:t>（十）统筹做好全年安全工作总结和明年工作谋划。要全面盘点</a:t>
            </a:r>
            <a:r>
              <a:rPr lang="en-US" altLang="zh-CN" sz="2000" b="1" dirty="0">
                <a:ea typeface="+mn-ea"/>
                <a:cs typeface="Arial" panose="020B0604020202020204" pitchFamily="34" charset="0"/>
              </a:rPr>
              <a:t>2026</a:t>
            </a:r>
            <a:r>
              <a:rPr lang="zh-CN" altLang="en-US" sz="2000" b="1" dirty="0">
                <a:ea typeface="+mn-ea"/>
                <a:cs typeface="Arial" panose="020B0604020202020204" pitchFamily="34" charset="0"/>
              </a:rPr>
              <a:t>年安全生产工作的成绩与不足，深入剖析安全管理短板弱项，衔接三年行动收官评估，及早谋划</a:t>
            </a:r>
            <a:r>
              <a:rPr lang="en-US" altLang="zh-CN" sz="2000" b="1" dirty="0">
                <a:ea typeface="+mn-ea"/>
                <a:cs typeface="Arial" panose="020B0604020202020204" pitchFamily="34" charset="0"/>
              </a:rPr>
              <a:t>2027</a:t>
            </a:r>
            <a:r>
              <a:rPr lang="zh-CN" altLang="en-US" sz="2000" b="1" dirty="0">
                <a:ea typeface="+mn-ea"/>
                <a:cs typeface="Arial" panose="020B0604020202020204" pitchFamily="34" charset="0"/>
              </a:rPr>
              <a:t>年安全工作的思路目标、重点任务和保障举措，实现年度安全工作平稳衔接、稳步提升。</a:t>
            </a:r>
            <a:endParaRPr lang="zh-CN" altLang="en-US" sz="2000" b="1" dirty="0">
              <a:ea typeface="+mn-ea"/>
              <a:cs typeface="Arial" panose="020B0604020202020204" pitchFamily="34" charset="0"/>
            </a:endParaRPr>
          </a:p>
        </p:txBody>
      </p:sp>
      <p:sp>
        <p:nvSpPr>
          <p:cNvPr id="2" name="Text Box 5"/>
          <p:cNvSpPr txBox="1">
            <a:spLocks noChangeArrowheads="1"/>
          </p:cNvSpPr>
          <p:nvPr/>
        </p:nvSpPr>
        <p:spPr bwMode="auto">
          <a:xfrm>
            <a:off x="479425" y="260350"/>
            <a:ext cx="8662035"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ts val="5500"/>
              </a:lnSpc>
            </a:pPr>
            <a:r>
              <a:rPr lang="zh-CN" altLang="en-US" sz="4000" b="1" dirty="0">
                <a:solidFill>
                  <a:srgbClr val="0000FF"/>
                </a:solidFill>
                <a:latin typeface="+mj-ea"/>
                <a:ea typeface="+mj-ea"/>
                <a:sym typeface="+mn-ea"/>
              </a:rPr>
              <a:t>六、四季度重点安全工作</a:t>
            </a:r>
            <a:endParaRPr lang="zh-CN" altLang="en-US" sz="4000" b="1" dirty="0">
              <a:solidFill>
                <a:srgbClr val="0000FF"/>
              </a:solidFill>
              <a:latin typeface="+mj-ea"/>
              <a:ea typeface="+mj-ea"/>
              <a:sym typeface="+mn-ea"/>
            </a:endParaRPr>
          </a:p>
        </p:txBody>
      </p:sp>
      <p:sp>
        <p:nvSpPr>
          <p:cNvPr id="14" name="文本框 13"/>
          <p:cNvSpPr txBox="1"/>
          <p:nvPr/>
        </p:nvSpPr>
        <p:spPr>
          <a:xfrm>
            <a:off x="5373274" y="7004215"/>
            <a:ext cx="5080000" cy="660400"/>
          </a:xfrm>
          <a:prstGeom prst="rect">
            <a:avLst/>
          </a:prstGeom>
        </p:spPr>
        <p:txBody>
          <a:bodyPr>
            <a:spAutoFit/>
          </a:bodyPr>
          <a:p>
            <a:endParaRPr lang="en-US" altLang="zh-CN" sz="2100"/>
          </a:p>
          <a:p>
            <a:pPr indent="127000" algn="ctr" defTabSz="266700"/>
            <a:r>
              <a:rPr lang="en-US" altLang="zh-CN" sz="1600">
                <a:latin typeface="Times New Roman" panose="02020603050405020304"/>
                <a:ea typeface="Times New Roman" panose="02020603050405020304"/>
              </a:rPr>
              <a:t> </a:t>
            </a:r>
            <a:endParaRPr lang="en-US" altLang="zh-CN" sz="1600">
              <a:latin typeface="Times New Roman" panose="02020603050405020304"/>
              <a:ea typeface="Times New Roman" panose="02020603050405020304"/>
            </a:endParaRPr>
          </a:p>
        </p:txBody>
      </p:sp>
    </p:spTree>
  </p:cSld>
  <p:clrMapOvr>
    <a:overrideClrMapping bg1="lt1" tx1="dk1" bg2="lt2" tx2="dk2" accent1="accent1" accent2="accent2" accent3="accent3" accent4="accent4" accent5="accent5" accent6="accent6" hlink="hlink" folHlink="folHlink"/>
  </p:clrMapOvr>
  <p:transition/>
</p:sld>
</file>

<file path=ppt/slides/slide3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3556" name="文本框 65540"/>
          <p:cNvSpPr txBox="1"/>
          <p:nvPr/>
        </p:nvSpPr>
        <p:spPr>
          <a:xfrm>
            <a:off x="1159460" y="3068960"/>
            <a:ext cx="2433638" cy="368300"/>
          </a:xfrm>
          <a:prstGeom prst="rect">
            <a:avLst/>
          </a:prstGeom>
          <a:noFill/>
          <a:ln w="9525">
            <a:noFill/>
          </a:ln>
        </p:spPr>
        <p:txBody>
          <a:bodyPr wrap="none" anchor="t" anchorCtr="0">
            <a:spAutoFit/>
          </a:bodyPr>
          <a:lstStyle/>
          <a:p>
            <a:r>
              <a:rPr lang="en-US" altLang="zh-CN" dirty="0">
                <a:latin typeface="Arial" panose="020B0604020202020204" pitchFamily="34" charset="0"/>
                <a:ea typeface="宋体" pitchFamily="2" charset="-122"/>
              </a:rPr>
              <a:t>THANKS YOUR TIME</a:t>
            </a:r>
            <a:endParaRPr lang="en-US" altLang="zh-CN" dirty="0">
              <a:latin typeface="Arial" panose="020B0604020202020204" pitchFamily="34" charset="0"/>
              <a:ea typeface="宋体" pitchFamily="2" charset="-122"/>
            </a:endParaRPr>
          </a:p>
        </p:txBody>
      </p:sp>
      <p:sp>
        <p:nvSpPr>
          <p:cNvPr id="3" name="文本框 65540"/>
          <p:cNvSpPr txBox="1"/>
          <p:nvPr/>
        </p:nvSpPr>
        <p:spPr>
          <a:xfrm>
            <a:off x="1127448" y="2060848"/>
            <a:ext cx="7812405" cy="706755"/>
          </a:xfrm>
          <a:prstGeom prst="rect">
            <a:avLst/>
          </a:prstGeom>
          <a:noFill/>
          <a:ln w="9525">
            <a:noFill/>
          </a:ln>
        </p:spPr>
        <p:txBody>
          <a:bodyPr wrap="none" anchor="t" anchorCtr="0">
            <a:spAutoFit/>
          </a:bodyPr>
          <a:lstStyle/>
          <a:p>
            <a:r>
              <a:rPr lang="zh-CN" altLang="en-US" sz="4000" b="1" dirty="0" smtClean="0">
                <a:latin typeface="幼圆" panose="02010509060101010101" pitchFamily="49" charset="-122"/>
                <a:ea typeface="幼圆" panose="02010509060101010101" pitchFamily="49" charset="-122"/>
              </a:rPr>
              <a:t>感谢您对安全工作的支持和付出！</a:t>
            </a:r>
            <a:endParaRPr lang="zh-CN" altLang="en-US" sz="4000" b="1" dirty="0">
              <a:latin typeface="幼圆" panose="02010509060101010101" pitchFamily="49" charset="-122"/>
              <a:ea typeface="幼圆" panose="02010509060101010101" pitchFamily="49"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5.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1.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8.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3.xml><?xml version="1.0" encoding="utf-8"?>
<p:tagLst xmlns:p="http://schemas.openxmlformats.org/presentationml/2006/main">
  <p:tag name="KSO_WM_DIAGRAM_VIRTUALLY_FRAME" val="{&quot;height&quot;:492.29165354330706,&quot;left&quot;:32.1,&quot;top&quot;:31.5,&quot;width&quot;:889.5000000000002}"/>
</p:tagLst>
</file>

<file path=ppt/tags/tag114.xml><?xml version="1.0" encoding="utf-8"?>
<p:tagLst xmlns:p="http://schemas.openxmlformats.org/presentationml/2006/main">
  <p:tag name="KSO_WM_DIAGRAM_VIRTUALLY_FRAME" val="{&quot;height&quot;:492.29165354330706,&quot;left&quot;:32.1,&quot;top&quot;:31.5,&quot;width&quot;:889.5000000000002}"/>
</p:tagLst>
</file>

<file path=ppt/tags/tag115.xml><?xml version="1.0" encoding="utf-8"?>
<p:tagLst xmlns:p="http://schemas.openxmlformats.org/presentationml/2006/main">
  <p:tag name="KSO_WM_DIAGRAM_VIRTUALLY_FRAME" val="{&quot;height&quot;:492.29165354330706,&quot;left&quot;:32.1,&quot;top&quot;:31.5,&quot;width&quot;:889.5000000000002}"/>
</p:tagLst>
</file>

<file path=ppt/tags/tag116.xml><?xml version="1.0" encoding="utf-8"?>
<p:tagLst xmlns:p="http://schemas.openxmlformats.org/presentationml/2006/main">
  <p:tag name="KSO_WM_DIAGRAM_VIRTUALLY_FRAME" val="{&quot;height&quot;:492.29165354330706,&quot;left&quot;:32.1,&quot;top&quot;:31.5,&quot;width&quot;:889.5000000000002}"/>
</p:tagLst>
</file>

<file path=ppt/tags/tag117.xml><?xml version="1.0" encoding="utf-8"?>
<p:tagLst xmlns:p="http://schemas.openxmlformats.org/presentationml/2006/main">
  <p:tag name="KSO_WM_DIAGRAM_VIRTUALLY_FRAME" val="{&quot;height&quot;:478.79165354330706,&quot;left&quot;:32.1,&quot;top&quot;:31.5,&quot;width&quot;:825.2}"/>
</p:tagLst>
</file>

<file path=ppt/tags/tag118.xml><?xml version="1.0" encoding="utf-8"?>
<p:tagLst xmlns:p="http://schemas.openxmlformats.org/presentationml/2006/main">
  <p:tag name="KSO_WM_DIAGRAM_VIRTUALLY_FRAME" val="{&quot;height&quot;:317.4,&quot;left&quot;:41.25,&quot;top&quot;:210.3,&quot;width&quot;:874.6}"/>
</p:tagLst>
</file>

<file path=ppt/tags/tag119.xml><?xml version="1.0" encoding="utf-8"?>
<p:tagLst xmlns:p="http://schemas.openxmlformats.org/presentationml/2006/main">
  <p:tag name="KSO_WM_DIAGRAM_VIRTUALLY_FRAME" val="{&quot;height&quot;:317.4,&quot;left&quot;:41.25,&quot;top&quot;:210.3,&quot;width&quot;:874.6}"/>
</p:tagLst>
</file>

<file path=ppt/tags/tag120.xml><?xml version="1.0" encoding="utf-8"?>
<p:tagLst xmlns:p="http://schemas.openxmlformats.org/presentationml/2006/main">
  <p:tag name="KSO_WM_DIAGRAM_VIRTUALLY_FRAME" val="{&quot;height&quot;:317.4,&quot;left&quot;:41.25,&quot;top&quot;:210.3,&quot;width&quot;:874.6}"/>
</p:tagLst>
</file>

<file path=ppt/tags/tag121.xml><?xml version="1.0" encoding="utf-8"?>
<p:tagLst xmlns:p="http://schemas.openxmlformats.org/presentationml/2006/main">
  <p:tag name="KSO_WM_DIAGRAM_VIRTUALLY_FRAME" val="{&quot;height&quot;:317.4,&quot;left&quot;:41.25,&quot;top&quot;:210.3,&quot;width&quot;:874.6}"/>
</p:tagLst>
</file>

<file path=ppt/tags/tag122.xml><?xml version="1.0" encoding="utf-8"?>
<p:tagLst xmlns:p="http://schemas.openxmlformats.org/presentationml/2006/main">
  <p:tag name="KSO_WM_DIAGRAM_VIRTUALLY_FRAME" val="{&quot;height&quot;:317.4,&quot;left&quot;:41.25,&quot;top&quot;:210.3,&quot;width&quot;:874.6}"/>
</p:tagLst>
</file>

<file path=ppt/tags/tag123.xml><?xml version="1.0" encoding="utf-8"?>
<p:tagLst xmlns:p="http://schemas.openxmlformats.org/presentationml/2006/main">
  <p:tag name="KSO_WM_DIAGRAM_VIRTUALLY_FRAME" val="{&quot;height&quot;:317.4,&quot;left&quot;:41.25,&quot;top&quot;:210.3,&quot;width&quot;:874.6}"/>
</p:tagLst>
</file>

<file path=ppt/tags/tag124.xml><?xml version="1.0" encoding="utf-8"?>
<p:tagLst xmlns:p="http://schemas.openxmlformats.org/presentationml/2006/main">
  <p:tag name="KSO_WM_DIAGRAM_VIRTUALLY_FRAME" val="{&quot;height&quot;:461.6,&quot;left&quot;:157.3,&quot;top&quot;:5.15,&quot;width&quot;:801.5}"/>
</p:tagLst>
</file>

<file path=ppt/tags/tag125.xml><?xml version="1.0" encoding="utf-8"?>
<p:tagLst xmlns:p="http://schemas.openxmlformats.org/presentationml/2006/main">
  <p:tag name="KSO_WM_DIAGRAM_VIRTUALLY_FRAME" val="{&quot;height&quot;:461.6,&quot;left&quot;:157.3,&quot;top&quot;:5.15,&quot;width&quot;:801.5}"/>
</p:tagLst>
</file>

<file path=ppt/tags/tag126.xml><?xml version="1.0" encoding="utf-8"?>
<p:tagLst xmlns:p="http://schemas.openxmlformats.org/presentationml/2006/main">
  <p:tag name="KSO_WM_DIAGRAM_VIRTUALLY_FRAME" val="{&quot;height&quot;:461.6,&quot;left&quot;:157.3,&quot;top&quot;:5.15,&quot;width&quot;:801.5}"/>
</p:tagLst>
</file>

<file path=ppt/tags/tag127.xml><?xml version="1.0" encoding="utf-8"?>
<p:tagLst xmlns:p="http://schemas.openxmlformats.org/presentationml/2006/main">
  <p:tag name="KSO_WM_DIAGRAM_VIRTUALLY_FRAME" val="{&quot;height&quot;:461.6,&quot;left&quot;:157.3,&quot;top&quot;:5.15,&quot;width&quot;:801.5}"/>
</p:tagLst>
</file>

<file path=ppt/tags/tag128.xml><?xml version="1.0" encoding="utf-8"?>
<p:tagLst xmlns:p="http://schemas.openxmlformats.org/presentationml/2006/main">
  <p:tag name="KSO_WM_DIAGRAM_VIRTUALLY_FRAME" val="{&quot;height&quot;:461.6,&quot;left&quot;:157.3,&quot;top&quot;:5.15,&quot;width&quot;:801.5}"/>
</p:tagLst>
</file>

<file path=ppt/tags/tag129.xml><?xml version="1.0" encoding="utf-8"?>
<p:tagLst xmlns:p="http://schemas.openxmlformats.org/presentationml/2006/main">
  <p:tag name="KSO_WM_DIAGRAM_VIRTUALLY_FRAME" val="{&quot;height&quot;:461.6,&quot;left&quot;:157.3,&quot;top&quot;:5.15,&quot;width&quot;:801.5}"/>
</p:tagLst>
</file>

<file path=ppt/tags/tag130.xml><?xml version="1.0" encoding="utf-8"?>
<p:tagLst xmlns:p="http://schemas.openxmlformats.org/presentationml/2006/main">
  <p:tag name="KSO_WM_DIAGRAM_VIRTUALLY_FRAME" val="{&quot;height&quot;:461.6,&quot;left&quot;:157.3,&quot;top&quot;:5.15,&quot;width&quot;:801.5}"/>
</p:tagLst>
</file>

<file path=ppt/tags/tag131.xml><?xml version="1.0" encoding="utf-8"?>
<p:tagLst xmlns:p="http://schemas.openxmlformats.org/presentationml/2006/main">
  <p:tag name="KSO_WM_DIAGRAM_VIRTUALLY_FRAME" val="{&quot;height&quot;:461.6,&quot;left&quot;:157.3,&quot;top&quot;:5.15,&quot;width&quot;:801.5}"/>
</p:tagLst>
</file>

<file path=ppt/tags/tag132.xml><?xml version="1.0" encoding="utf-8"?>
<p:tagLst xmlns:p="http://schemas.openxmlformats.org/presentationml/2006/main">
  <p:tag name="KSO_WM_DIAGRAM_VIRTUALLY_FRAME" val="{&quot;height&quot;:461.6,&quot;left&quot;:157.3,&quot;top&quot;:5.15,&quot;width&quot;:801.5}"/>
</p:tagLst>
</file>

<file path=ppt/tags/tag133.xml><?xml version="1.0" encoding="utf-8"?>
<p:tagLst xmlns:p="http://schemas.openxmlformats.org/presentationml/2006/main">
  <p:tag name="KSO_WM_DIAGRAM_VIRTUALLY_FRAME" val="{&quot;height&quot;:461.6,&quot;left&quot;:157.3,&quot;top&quot;:5.15,&quot;width&quot;:801.5}"/>
</p:tagLst>
</file>

<file path=ppt/tags/tag134.xml><?xml version="1.0" encoding="utf-8"?>
<p:tagLst xmlns:p="http://schemas.openxmlformats.org/presentationml/2006/main">
  <p:tag name="KSO_WM_DIAGRAM_VIRTUALLY_FRAME" val="{&quot;height&quot;:461.6,&quot;left&quot;:157.3,&quot;top&quot;:5.15,&quot;width&quot;:801.5}"/>
</p:tagLst>
</file>

<file path=ppt/tags/tag135.xml><?xml version="1.0" encoding="utf-8"?>
<p:tagLst xmlns:p="http://schemas.openxmlformats.org/presentationml/2006/main">
  <p:tag name="KSO_WM_DIAGRAM_VIRTUALLY_FRAME" val="{&quot;height&quot;:461.6,&quot;left&quot;:157.3,&quot;top&quot;:5.15,&quot;width&quot;:801.5}"/>
</p:tagLst>
</file>

<file path=ppt/tags/tag136.xml><?xml version="1.0" encoding="utf-8"?>
<p:tagLst xmlns:p="http://schemas.openxmlformats.org/presentationml/2006/main">
  <p:tag name="KSO_WM_DIAGRAM_VIRTUALLY_FRAME" val="{&quot;height&quot;:461.6,&quot;left&quot;:157.3,&quot;top&quot;:5.15,&quot;width&quot;:801.5}"/>
</p:tagLst>
</file>

<file path=ppt/tags/tag137.xml><?xml version="1.0" encoding="utf-8"?>
<p:tagLst xmlns:p="http://schemas.openxmlformats.org/presentationml/2006/main">
  <p:tag name="KSO_WM_DIAGRAM_VIRTUALLY_FRAME" val="{&quot;height&quot;:461.6,&quot;left&quot;:157.3,&quot;top&quot;:5.15,&quot;width&quot;:801.5}"/>
</p:tagLst>
</file>

<file path=ppt/tags/tag138.xml><?xml version="1.0" encoding="utf-8"?>
<p:tagLst xmlns:p="http://schemas.openxmlformats.org/presentationml/2006/main">
  <p:tag name="KSO_WM_DIAGRAM_VIRTUALLY_FRAME" val="{&quot;height&quot;:461.6,&quot;left&quot;:157.3,&quot;top&quot;:5.15,&quot;width&quot;:801.5}"/>
</p:tagLst>
</file>

<file path=ppt/tags/tag139.xml><?xml version="1.0" encoding="utf-8"?>
<p:tagLst xmlns:p="http://schemas.openxmlformats.org/presentationml/2006/main">
  <p:tag name="KSO_WM_DIAGRAM_VIRTUALLY_FRAME" val="{&quot;height&quot;:461.6,&quot;left&quot;:157.3,&quot;top&quot;:5.15,&quot;width&quot;:801.5}"/>
</p:tagLst>
</file>

<file path=ppt/tags/tag140.xml><?xml version="1.0" encoding="utf-8"?>
<p:tagLst xmlns:p="http://schemas.openxmlformats.org/presentationml/2006/main">
  <p:tag name="KSO_WM_DIAGRAM_VIRTUALLY_FRAME" val="{&quot;height&quot;:461.6,&quot;left&quot;:157.3,&quot;top&quot;:5.15,&quot;width&quot;:801.5}"/>
</p:tagLst>
</file>

<file path=ppt/tags/tag141.xml><?xml version="1.0" encoding="utf-8"?>
<p:tagLst xmlns:p="http://schemas.openxmlformats.org/presentationml/2006/main">
  <p:tag name="KSO_WM_DIAGRAM_VIRTUALLY_FRAME" val="{&quot;height&quot;:461.6,&quot;left&quot;:157.3,&quot;top&quot;:5.15,&quot;width&quot;:801.5}"/>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DIAGRAM_VIRTUALLY_FRAME" val="{&quot;height&quot;:297.5448818897638,&quot;left&quot;:77.32503937007874,&quot;top&quot;:94.35,&quot;width&quot;:816.5253543307086}"/>
</p:tagLst>
</file>

<file path=ppt/tags/tag144.xml><?xml version="1.0" encoding="utf-8"?>
<p:tagLst xmlns:p="http://schemas.openxmlformats.org/presentationml/2006/main">
  <p:tag name="KSO_WM_DIAGRAM_VIRTUALLY_FRAME" val="{&quot;height&quot;:297.5448818897638,&quot;left&quot;:77.32503937007874,&quot;top&quot;:94.35,&quot;width&quot;:816.5253543307086}"/>
</p:tagLst>
</file>

<file path=ppt/tags/tag145.xml><?xml version="1.0" encoding="utf-8"?>
<p:tagLst xmlns:p="http://schemas.openxmlformats.org/presentationml/2006/main">
  <p:tag name="KSO_WM_DIAGRAM_VIRTUALLY_FRAME" val="{&quot;height&quot;:297.5448818897638,&quot;left&quot;:77.32503937007874,&quot;top&quot;:94.35,&quot;width&quot;:816.5253543307086}"/>
</p:tagLst>
</file>

<file path=ppt/tags/tag146.xml><?xml version="1.0" encoding="utf-8"?>
<p:tagLst xmlns:p="http://schemas.openxmlformats.org/presentationml/2006/main">
  <p:tag name="TABLE_ENDDRAG_ORIGIN_RECT" val="368*361"/>
  <p:tag name="TABLE_ENDDRAG_RECT" val="545*145*368*361"/>
</p:tagLst>
</file>

<file path=ppt/tags/tag147.xml><?xml version="1.0" encoding="utf-8"?>
<p:tagLst xmlns:p="http://schemas.openxmlformats.org/presentationml/2006/main">
  <p:tag name="KSO_WPP_MARK_KEY" val="636a0bf3-9762-4ab4-a934-fd13e07b81be"/>
  <p:tag name="COMMONDATA" val="eyJoZGlkIjoiYTc2ZGZiNzZiNDVlOGViOWVmM2JhOTY0NGJkNjUyYzgifQ=="/>
  <p:tag name="commondata" val="eyJoZGlkIjoiY2EzZjI1MGVlNzEyN2ZjYTYzZDk2MDc0Mzk0YjQzNGIifQ=="/>
</p:tagLst>
</file>

<file path=ppt/theme/theme1.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8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0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1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3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2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6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4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2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themeOverride>
</file>

<file path=ppt/theme/themeOverride2.xml><?xml version="1.0" encoding="utf-8"?>
<a:themeOverride xmlns:a="http://schemas.openxmlformats.org/drawingml/2006/main">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themeOverride>
</file>

<file path=docProps/app.xml><?xml version="1.0" encoding="utf-8"?>
<Properties xmlns="http://schemas.openxmlformats.org/officeDocument/2006/extended-properties" xmlns:vt="http://schemas.openxmlformats.org/officeDocument/2006/docPropsVTypes">
  <TotalTime>0</TotalTime>
  <Words>9427</Words>
  <Application>WPS Office WWO_dingtalk_20240221035043-c523bba0e7</Application>
  <PresentationFormat>宽屏</PresentationFormat>
  <Paragraphs>770</Paragraphs>
  <Slides>33</Slides>
  <Notes>2</Notes>
  <HiddenSlides>0</HiddenSlides>
  <MMClips>0</MMClips>
  <ScaleCrop>false</ScaleCrop>
  <HeadingPairs>
    <vt:vector size="6" baseType="variant">
      <vt:variant>
        <vt:lpstr>已用的字体</vt:lpstr>
      </vt:variant>
      <vt:variant>
        <vt:i4>18</vt:i4>
      </vt:variant>
      <vt:variant>
        <vt:lpstr>主题</vt:lpstr>
      </vt:variant>
      <vt:variant>
        <vt:i4>15</vt:i4>
      </vt:variant>
      <vt:variant>
        <vt:lpstr>幻灯片标题</vt:lpstr>
      </vt:variant>
      <vt:variant>
        <vt:i4>33</vt:i4>
      </vt:variant>
    </vt:vector>
  </HeadingPairs>
  <TitlesOfParts>
    <vt:vector size="66" baseType="lpstr">
      <vt:lpstr>Arial</vt:lpstr>
      <vt:lpstr>宋体</vt:lpstr>
      <vt:lpstr>Wingdings</vt:lpstr>
      <vt:lpstr>汉仪书宋二KW</vt:lpstr>
      <vt:lpstr>Wingdings</vt:lpstr>
      <vt:lpstr>Kingsoft Confetti</vt:lpstr>
      <vt:lpstr>华文中宋</vt:lpstr>
      <vt:lpstr>Times New Roman</vt:lpstr>
      <vt:lpstr>Times New Roman</vt:lpstr>
      <vt:lpstr>黑体</vt:lpstr>
      <vt:lpstr>汉仪旗黑KW 55S</vt:lpstr>
      <vt:lpstr>方正仿宋_GB2312</vt:lpstr>
      <vt:lpstr>汉仪仿宋KW</vt:lpstr>
      <vt:lpstr>仿宋</vt:lpstr>
      <vt:lpstr>等线</vt:lpstr>
      <vt:lpstr>幼圆</vt:lpstr>
      <vt:lpstr>微软雅黑</vt:lpstr>
      <vt:lpstr>汉仪中等线KW</vt:lpstr>
      <vt:lpstr>自定义设计方案</vt:lpstr>
      <vt:lpstr>8_自定义设计方案</vt:lpstr>
      <vt:lpstr>7_自定义设计方案</vt:lpstr>
      <vt:lpstr>5_自定义设计方案</vt:lpstr>
      <vt:lpstr>4_自定义设计方案</vt:lpstr>
      <vt:lpstr>3_自定义设计方案</vt:lpstr>
      <vt:lpstr>1_自定义设计方案</vt:lpstr>
      <vt:lpstr>6_自定义设计方案</vt:lpstr>
      <vt:lpstr>10_自定义设计方案</vt:lpstr>
      <vt:lpstr>11_自定义设计方案</vt:lpstr>
      <vt:lpstr>13_自定义设计方案</vt:lpstr>
      <vt:lpstr>12_自定义设计方案</vt:lpstr>
      <vt:lpstr>16_自定义设计方案</vt:lpstr>
      <vt:lpstr>14_自定义设计方案</vt:lpstr>
      <vt:lpstr>2_自定义设计方案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赵得斌</dc:creator>
  <cp:lastModifiedBy>望凯</cp:lastModifiedBy>
  <cp:lastPrinted>2026-09-29T03:49:18Z</cp:lastPrinted>
  <dcterms:created xsi:type="dcterms:W3CDTF">2026-09-29T03:49:18Z</dcterms:created>
  <dcterms:modified xsi:type="dcterms:W3CDTF">2026-09-29T03:49:18Z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1D93D661C9A44EB69D66E30713E34804</vt:lpwstr>
  </property>
  <property fmtid="{D5CDD505-2E9C-101B-9397-08002B2CF9AE}" pid="3" name="KSOProductBuildVer">
    <vt:lpwstr>2052-0.0.0.0</vt:lpwstr>
  </property>
</Properties>
</file>